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6"/>
  </p:notesMasterIdLst>
  <p:sldIdLst>
    <p:sldId id="318" r:id="rId2"/>
    <p:sldId id="335" r:id="rId3"/>
    <p:sldId id="316" r:id="rId4"/>
    <p:sldId id="313" r:id="rId5"/>
    <p:sldId id="327" r:id="rId6"/>
    <p:sldId id="333" r:id="rId7"/>
    <p:sldId id="326" r:id="rId8"/>
    <p:sldId id="320" r:id="rId9"/>
    <p:sldId id="329" r:id="rId10"/>
    <p:sldId id="315" r:id="rId11"/>
    <p:sldId id="330" r:id="rId12"/>
    <p:sldId id="334" r:id="rId13"/>
    <p:sldId id="332" r:id="rId14"/>
    <p:sldId id="336" r:id="rId15"/>
    <p:sldId id="337" r:id="rId16"/>
    <p:sldId id="317" r:id="rId17"/>
    <p:sldId id="259" r:id="rId18"/>
    <p:sldId id="319" r:id="rId19"/>
    <p:sldId id="323" r:id="rId20"/>
    <p:sldId id="321" r:id="rId21"/>
    <p:sldId id="322" r:id="rId22"/>
    <p:sldId id="324" r:id="rId23"/>
    <p:sldId id="331" r:id="rId24"/>
    <p:sldId id="325"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493" autoAdjust="0"/>
    <p:restoredTop sz="94660"/>
  </p:normalViewPr>
  <p:slideViewPr>
    <p:cSldViewPr snapToGrid="0">
      <p:cViewPr varScale="1">
        <p:scale>
          <a:sx n="104" d="100"/>
          <a:sy n="104" d="100"/>
        </p:scale>
        <p:origin x="548"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10.jpeg>
</file>

<file path=ppt/media/image11.png>
</file>

<file path=ppt/media/image12.jpeg>
</file>

<file path=ppt/media/image13.jpeg>
</file>

<file path=ppt/media/image14.png>
</file>

<file path=ppt/media/image15.png>
</file>

<file path=ppt/media/image16.png>
</file>

<file path=ppt/media/image17.png>
</file>

<file path=ppt/media/image18.png>
</file>

<file path=ppt/media/image19.png>
</file>

<file path=ppt/media/image2.jpeg>
</file>

<file path=ppt/media/image20.jpeg>
</file>

<file path=ppt/media/image3.png>
</file>

<file path=ppt/media/image4.pn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FF37E51-1A47-47B9-AEA9-BBF22F70A8EF}" type="datetimeFigureOut">
              <a:rPr lang="en-US" smtClean="0"/>
              <a:t>7/14/2024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4F3F91A-5F56-4349-89EA-CB7C7F199100}" type="slidenum">
              <a:rPr lang="en-US" smtClean="0"/>
              <a:t>‹#›</a:t>
            </a:fld>
            <a:endParaRPr lang="en-US"/>
          </a:p>
        </p:txBody>
      </p:sp>
    </p:spTree>
    <p:extLst>
      <p:ext uri="{BB962C8B-B14F-4D97-AF65-F5344CB8AC3E}">
        <p14:creationId xmlns:p14="http://schemas.microsoft.com/office/powerpoint/2010/main" val="23340995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173165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092045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59603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208780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132138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9374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641356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546230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364450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1. United States: Home to leading tech companies like Intel, Nvidia, and AMD which are at the forefront of AI chip production.</a:t>
            </a:r>
          </a:p>
          <a:p>
            <a:r>
              <a:rPr lang="en-US" dirty="0"/>
              <a:t>2. Taiwan: Taiwan Semiconductor Manufacturing Company (TSMC) is one of the world's leading semiconductor companies.</a:t>
            </a:r>
          </a:p>
          <a:p>
            <a:r>
              <a:rPr lang="en-US" dirty="0"/>
              <a:t>3. South Korea: Companies like Samsung are key players in the semiconductor industry.</a:t>
            </a:r>
          </a:p>
          <a:p>
            <a:r>
              <a:rPr lang="en-US" dirty="0"/>
              <a:t>4. China: Despite certain restrictions, China is making strides in semiconductor production with companies like Huawei and SMIC.</a:t>
            </a:r>
          </a:p>
          <a:p>
            <a:r>
              <a:rPr lang="en-US" dirty="0"/>
              <a:t>5. Japan: Companies like Sony and Renesas are also involved in chip production.</a:t>
            </a:r>
          </a:p>
          <a:p>
            <a:endParaRPr lang="en-US" dirty="0"/>
          </a:p>
          <a:p>
            <a:endParaRPr lang="en-US" dirty="0"/>
          </a:p>
          <a:p>
            <a:r>
              <a:rPr lang="en-US" dirty="0"/>
              <a:t>1. **European Union** - EU countries are working together on AI through the European Commission's Coordinated Plan on AI.</a:t>
            </a:r>
          </a:p>
          <a:p>
            <a:endParaRPr lang="en-US" dirty="0"/>
          </a:p>
          <a:p>
            <a:r>
              <a:rPr lang="en-US" dirty="0"/>
              <a:t>2. **Nordic-Baltic region** - The Nordic-Baltic region has a common vision for the future of AI.</a:t>
            </a:r>
          </a:p>
          <a:p>
            <a:endParaRPr lang="en-US" dirty="0"/>
          </a:p>
          <a:p>
            <a:r>
              <a:rPr lang="en-US" dirty="0"/>
              <a:t>3. **Five Eyes alliance** - This intelligence alliance between the U.S., Canada, UK, Australia, and New Zealand may also collaborate on AI and AGI.</a:t>
            </a:r>
          </a:p>
          <a:p>
            <a:endParaRPr lang="en-US" dirty="0"/>
          </a:p>
          <a:p>
            <a:r>
              <a:rPr lang="en-US" dirty="0"/>
              <a:t>4. **Asia-Pacific Economic Cooperation (APEC)** - Some APEC countries like Japan, South Korea, Singapore, and China are leading in AI technology.</a:t>
            </a:r>
          </a:p>
          <a:p>
            <a:endParaRPr lang="en-US" dirty="0"/>
          </a:p>
          <a:p>
            <a:r>
              <a:rPr lang="en-US" dirty="0"/>
              <a:t>5. **BRICS nations** - Brazil, Russia, India, China, and South Africa share knowledge and technology, potentially including AI and AGI.</a:t>
            </a:r>
          </a:p>
          <a:p>
            <a:endParaRPr lang="en-US" dirty="0"/>
          </a:p>
          <a:p>
            <a:r>
              <a:rPr lang="en-US" dirty="0"/>
              <a:t>6. **Gulf Cooperation Council** - Middle Eastern countries like Saudi Arabia and the UAE are investing heavily in AI.</a:t>
            </a:r>
          </a:p>
          <a:p>
            <a:endParaRPr lang="en-US" dirty="0"/>
          </a:p>
          <a:p>
            <a:r>
              <a:rPr lang="en-US" dirty="0"/>
              <a:t>In the United States, there is the Algorithmic Accountability Act, proposed in 2019, which aims to hold businesses accountable for their use of automated decision systems, including machine learning, that result in discriminatory practices or other harms.</a:t>
            </a:r>
          </a:p>
          <a:p>
            <a:endParaRPr lang="en-US" dirty="0"/>
          </a:p>
          <a:p>
            <a:r>
              <a:rPr lang="en-US" dirty="0"/>
              <a:t>In Europe, the European Commission has proposed the first-ever legal framework on AI, known as the Artificial Intelligence Act, which focuses on the transparency, predictability, and accountability of AI systems. It also includes provisions for fines for non-compliance.</a:t>
            </a:r>
          </a:p>
          <a:p>
            <a:endParaRPr lang="en-US" dirty="0"/>
          </a:p>
          <a:p>
            <a:r>
              <a:rPr lang="en-US" dirty="0"/>
              <a:t>In the UK, there isn't specific legislation for AI ethics yet, but the House of Lords has published a report "AI in the UK: ready, willing and able?" which calls for an AI Code based on principles of understanding, fairness, transparency, and accountability. The UK government also established the Centre for Data Ethics and Innovation (CDEI) to advise on the governance of AI and other data-driven technologies.</a:t>
            </a:r>
          </a:p>
        </p:txBody>
      </p:sp>
      <p:sp>
        <p:nvSpPr>
          <p:cNvPr id="4" name="Slide Number Placeholder 3"/>
          <p:cNvSpPr>
            <a:spLocks noGrp="1"/>
          </p:cNvSpPr>
          <p:nvPr>
            <p:ph type="sldNum" sz="quarter" idx="5"/>
          </p:nvPr>
        </p:nvSpPr>
        <p:spPr/>
        <p:txBody>
          <a:bodyPr/>
          <a:lstStyle/>
          <a:p>
            <a:fld id="{54F3F91A-5F56-4349-89EA-CB7C7F199100}" type="slidenum">
              <a:rPr lang="en-US" smtClean="0"/>
              <a:t>13</a:t>
            </a:fld>
            <a:endParaRPr lang="en-US"/>
          </a:p>
        </p:txBody>
      </p:sp>
    </p:spTree>
    <p:extLst>
      <p:ext uri="{BB962C8B-B14F-4D97-AF65-F5344CB8AC3E}">
        <p14:creationId xmlns:p14="http://schemas.microsoft.com/office/powerpoint/2010/main" val="14027574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357670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FF2524-29A0-8ABB-4362-C203806BE1D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F777A72-45FD-117F-A742-D0D7AA97D7A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9FA9341-EF53-EC29-9AE1-47D5CD3B6B96}"/>
              </a:ext>
            </a:extLst>
          </p:cNvPr>
          <p:cNvSpPr>
            <a:spLocks noGrp="1"/>
          </p:cNvSpPr>
          <p:nvPr>
            <p:ph type="dt" sz="half" idx="10"/>
          </p:nvPr>
        </p:nvSpPr>
        <p:spPr/>
        <p:txBody>
          <a:bodyPr/>
          <a:lstStyle/>
          <a:p>
            <a:fld id="{F86DC87D-A515-4174-AA99-99C9CFA684DA}" type="datetimeFigureOut">
              <a:rPr lang="en-US" smtClean="0"/>
              <a:t>7/14/2024</a:t>
            </a:fld>
            <a:endParaRPr lang="en-US"/>
          </a:p>
        </p:txBody>
      </p:sp>
      <p:sp>
        <p:nvSpPr>
          <p:cNvPr id="5" name="Footer Placeholder 4">
            <a:extLst>
              <a:ext uri="{FF2B5EF4-FFF2-40B4-BE49-F238E27FC236}">
                <a16:creationId xmlns:a16="http://schemas.microsoft.com/office/drawing/2014/main" id="{C4DEBF08-28F7-A56F-860E-D20C61E951B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5150051-7AF0-B445-E762-1941137854F8}"/>
              </a:ext>
            </a:extLst>
          </p:cNvPr>
          <p:cNvSpPr>
            <a:spLocks noGrp="1"/>
          </p:cNvSpPr>
          <p:nvPr>
            <p:ph type="sldNum" sz="quarter" idx="12"/>
          </p:nvPr>
        </p:nvSpPr>
        <p:spPr/>
        <p:txBody>
          <a:bodyPr/>
          <a:lstStyle/>
          <a:p>
            <a:fld id="{C04CC0A0-B86E-45DB-A5CC-46A1C78FA262}" type="slidenum">
              <a:rPr lang="en-US" smtClean="0"/>
              <a:t>‹#›</a:t>
            </a:fld>
            <a:endParaRPr lang="en-US"/>
          </a:p>
        </p:txBody>
      </p:sp>
    </p:spTree>
    <p:extLst>
      <p:ext uri="{BB962C8B-B14F-4D97-AF65-F5344CB8AC3E}">
        <p14:creationId xmlns:p14="http://schemas.microsoft.com/office/powerpoint/2010/main" val="26241366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F6925F-FFE4-1BC0-F8B5-BC8A51FDE65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305591A-EBCB-8EFB-5283-CDF1FFBA89D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ED5FC15-28FA-FFDC-FD70-67D76ADBD21E}"/>
              </a:ext>
            </a:extLst>
          </p:cNvPr>
          <p:cNvSpPr>
            <a:spLocks noGrp="1"/>
          </p:cNvSpPr>
          <p:nvPr>
            <p:ph type="dt" sz="half" idx="10"/>
          </p:nvPr>
        </p:nvSpPr>
        <p:spPr/>
        <p:txBody>
          <a:bodyPr/>
          <a:lstStyle/>
          <a:p>
            <a:fld id="{F86DC87D-A515-4174-AA99-99C9CFA684DA}" type="datetimeFigureOut">
              <a:rPr lang="en-US" smtClean="0"/>
              <a:t>7/14/2024</a:t>
            </a:fld>
            <a:endParaRPr lang="en-US"/>
          </a:p>
        </p:txBody>
      </p:sp>
      <p:sp>
        <p:nvSpPr>
          <p:cNvPr id="5" name="Footer Placeholder 4">
            <a:extLst>
              <a:ext uri="{FF2B5EF4-FFF2-40B4-BE49-F238E27FC236}">
                <a16:creationId xmlns:a16="http://schemas.microsoft.com/office/drawing/2014/main" id="{F0726B8F-061D-3414-BB6A-F4735F3CFEE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00627FC-5148-A663-5B65-7A0AC4D25A5C}"/>
              </a:ext>
            </a:extLst>
          </p:cNvPr>
          <p:cNvSpPr>
            <a:spLocks noGrp="1"/>
          </p:cNvSpPr>
          <p:nvPr>
            <p:ph type="sldNum" sz="quarter" idx="12"/>
          </p:nvPr>
        </p:nvSpPr>
        <p:spPr/>
        <p:txBody>
          <a:bodyPr/>
          <a:lstStyle/>
          <a:p>
            <a:fld id="{C04CC0A0-B86E-45DB-A5CC-46A1C78FA262}" type="slidenum">
              <a:rPr lang="en-US" smtClean="0"/>
              <a:t>‹#›</a:t>
            </a:fld>
            <a:endParaRPr lang="en-US"/>
          </a:p>
        </p:txBody>
      </p:sp>
    </p:spTree>
    <p:extLst>
      <p:ext uri="{BB962C8B-B14F-4D97-AF65-F5344CB8AC3E}">
        <p14:creationId xmlns:p14="http://schemas.microsoft.com/office/powerpoint/2010/main" val="9422408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3FAFDC0-309B-89BE-2233-0BAD38906EE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41A4A01-FF25-3EDA-4FCB-3E13FE23893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0AC6D45-5C1D-FDAF-F9D7-BC0886F09E39}"/>
              </a:ext>
            </a:extLst>
          </p:cNvPr>
          <p:cNvSpPr>
            <a:spLocks noGrp="1"/>
          </p:cNvSpPr>
          <p:nvPr>
            <p:ph type="dt" sz="half" idx="10"/>
          </p:nvPr>
        </p:nvSpPr>
        <p:spPr/>
        <p:txBody>
          <a:bodyPr/>
          <a:lstStyle/>
          <a:p>
            <a:fld id="{F86DC87D-A515-4174-AA99-99C9CFA684DA}" type="datetimeFigureOut">
              <a:rPr lang="en-US" smtClean="0"/>
              <a:t>7/14/2024</a:t>
            </a:fld>
            <a:endParaRPr lang="en-US"/>
          </a:p>
        </p:txBody>
      </p:sp>
      <p:sp>
        <p:nvSpPr>
          <p:cNvPr id="5" name="Footer Placeholder 4">
            <a:extLst>
              <a:ext uri="{FF2B5EF4-FFF2-40B4-BE49-F238E27FC236}">
                <a16:creationId xmlns:a16="http://schemas.microsoft.com/office/drawing/2014/main" id="{23760188-1B5E-2DEF-3DB5-6B73D74CF2A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1DADA7F-235C-3746-B654-E5E41F097B8C}"/>
              </a:ext>
            </a:extLst>
          </p:cNvPr>
          <p:cNvSpPr>
            <a:spLocks noGrp="1"/>
          </p:cNvSpPr>
          <p:nvPr>
            <p:ph type="sldNum" sz="quarter" idx="12"/>
          </p:nvPr>
        </p:nvSpPr>
        <p:spPr/>
        <p:txBody>
          <a:bodyPr/>
          <a:lstStyle/>
          <a:p>
            <a:fld id="{C04CC0A0-B86E-45DB-A5CC-46A1C78FA262}" type="slidenum">
              <a:rPr lang="en-US" smtClean="0"/>
              <a:t>‹#›</a:t>
            </a:fld>
            <a:endParaRPr lang="en-US"/>
          </a:p>
        </p:txBody>
      </p:sp>
    </p:spTree>
    <p:extLst>
      <p:ext uri="{BB962C8B-B14F-4D97-AF65-F5344CB8AC3E}">
        <p14:creationId xmlns:p14="http://schemas.microsoft.com/office/powerpoint/2010/main" val="39494031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p:cSld name="Title and text">
    <p:spTree>
      <p:nvGrpSpPr>
        <p:cNvPr id="1" name="Shape 80"/>
        <p:cNvGrpSpPr/>
        <p:nvPr/>
      </p:nvGrpSpPr>
      <p:grpSpPr>
        <a:xfrm>
          <a:off x="0" y="0"/>
          <a:ext cx="0" cy="0"/>
          <a:chOff x="0" y="0"/>
          <a:chExt cx="0" cy="0"/>
        </a:xfrm>
      </p:grpSpPr>
      <p:sp>
        <p:nvSpPr>
          <p:cNvPr id="82" name="Google Shape;82;p15"/>
          <p:cNvSpPr txBox="1">
            <a:spLocks noGrp="1"/>
          </p:cNvSpPr>
          <p:nvPr>
            <p:ph type="title"/>
          </p:nvPr>
        </p:nvSpPr>
        <p:spPr>
          <a:xfrm>
            <a:off x="960000" y="1458133"/>
            <a:ext cx="4692800" cy="22104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Font typeface="Inter"/>
              <a:buNone/>
              <a:defRPr>
                <a:latin typeface="Inter"/>
                <a:ea typeface="Inter"/>
                <a:cs typeface="Inter"/>
                <a:sym typeface="Inter"/>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3" name="Google Shape;83;p15"/>
          <p:cNvSpPr txBox="1">
            <a:spLocks noGrp="1"/>
          </p:cNvSpPr>
          <p:nvPr>
            <p:ph type="subTitle" idx="1"/>
          </p:nvPr>
        </p:nvSpPr>
        <p:spPr>
          <a:xfrm>
            <a:off x="960000" y="4063400"/>
            <a:ext cx="4692800" cy="14884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Font typeface="Montserrat"/>
              <a:buNone/>
              <a:defRPr>
                <a:latin typeface="Montserrat"/>
                <a:ea typeface="Montserrat"/>
                <a:cs typeface="Montserrat"/>
                <a:sym typeface="Montserrat"/>
              </a:defRPr>
            </a:lvl1pPr>
            <a:lvl2pPr lvl="1" algn="ctr" rtl="0">
              <a:lnSpc>
                <a:spcPct val="100000"/>
              </a:lnSpc>
              <a:spcBef>
                <a:spcPts val="0"/>
              </a:spcBef>
              <a:spcAft>
                <a:spcPts val="0"/>
              </a:spcAft>
              <a:buSzPts val="1200"/>
              <a:buFont typeface="Montserrat"/>
              <a:buNone/>
              <a:defRPr>
                <a:latin typeface="Montserrat"/>
                <a:ea typeface="Montserrat"/>
                <a:cs typeface="Montserrat"/>
                <a:sym typeface="Montserrat"/>
              </a:defRPr>
            </a:lvl2pPr>
            <a:lvl3pPr lvl="2" algn="ctr" rtl="0">
              <a:lnSpc>
                <a:spcPct val="100000"/>
              </a:lnSpc>
              <a:spcBef>
                <a:spcPts val="0"/>
              </a:spcBef>
              <a:spcAft>
                <a:spcPts val="0"/>
              </a:spcAft>
              <a:buSzPts val="1200"/>
              <a:buFont typeface="Montserrat"/>
              <a:buNone/>
              <a:defRPr>
                <a:latin typeface="Montserrat"/>
                <a:ea typeface="Montserrat"/>
                <a:cs typeface="Montserrat"/>
                <a:sym typeface="Montserrat"/>
              </a:defRPr>
            </a:lvl3pPr>
            <a:lvl4pPr lvl="3" algn="ctr" rtl="0">
              <a:lnSpc>
                <a:spcPct val="100000"/>
              </a:lnSpc>
              <a:spcBef>
                <a:spcPts val="0"/>
              </a:spcBef>
              <a:spcAft>
                <a:spcPts val="0"/>
              </a:spcAft>
              <a:buSzPts val="1200"/>
              <a:buFont typeface="Montserrat"/>
              <a:buNone/>
              <a:defRPr>
                <a:latin typeface="Montserrat"/>
                <a:ea typeface="Montserrat"/>
                <a:cs typeface="Montserrat"/>
                <a:sym typeface="Montserrat"/>
              </a:defRPr>
            </a:lvl4pPr>
            <a:lvl5pPr lvl="4" algn="ctr" rtl="0">
              <a:lnSpc>
                <a:spcPct val="100000"/>
              </a:lnSpc>
              <a:spcBef>
                <a:spcPts val="0"/>
              </a:spcBef>
              <a:spcAft>
                <a:spcPts val="0"/>
              </a:spcAft>
              <a:buSzPts val="1200"/>
              <a:buFont typeface="Montserrat"/>
              <a:buNone/>
              <a:defRPr>
                <a:latin typeface="Montserrat"/>
                <a:ea typeface="Montserrat"/>
                <a:cs typeface="Montserrat"/>
                <a:sym typeface="Montserrat"/>
              </a:defRPr>
            </a:lvl5pPr>
            <a:lvl6pPr lvl="5" algn="ctr" rtl="0">
              <a:lnSpc>
                <a:spcPct val="100000"/>
              </a:lnSpc>
              <a:spcBef>
                <a:spcPts val="0"/>
              </a:spcBef>
              <a:spcAft>
                <a:spcPts val="0"/>
              </a:spcAft>
              <a:buSzPts val="1200"/>
              <a:buFont typeface="Montserrat"/>
              <a:buNone/>
              <a:defRPr>
                <a:latin typeface="Montserrat"/>
                <a:ea typeface="Montserrat"/>
                <a:cs typeface="Montserrat"/>
                <a:sym typeface="Montserrat"/>
              </a:defRPr>
            </a:lvl6pPr>
            <a:lvl7pPr lvl="6" algn="ctr" rtl="0">
              <a:lnSpc>
                <a:spcPct val="100000"/>
              </a:lnSpc>
              <a:spcBef>
                <a:spcPts val="0"/>
              </a:spcBef>
              <a:spcAft>
                <a:spcPts val="0"/>
              </a:spcAft>
              <a:buSzPts val="1200"/>
              <a:buFont typeface="Montserrat"/>
              <a:buNone/>
              <a:defRPr>
                <a:latin typeface="Montserrat"/>
                <a:ea typeface="Montserrat"/>
                <a:cs typeface="Montserrat"/>
                <a:sym typeface="Montserrat"/>
              </a:defRPr>
            </a:lvl7pPr>
            <a:lvl8pPr lvl="7" algn="ctr" rtl="0">
              <a:lnSpc>
                <a:spcPct val="100000"/>
              </a:lnSpc>
              <a:spcBef>
                <a:spcPts val="0"/>
              </a:spcBef>
              <a:spcAft>
                <a:spcPts val="0"/>
              </a:spcAft>
              <a:buSzPts val="1200"/>
              <a:buFont typeface="Montserrat"/>
              <a:buNone/>
              <a:defRPr>
                <a:latin typeface="Montserrat"/>
                <a:ea typeface="Montserrat"/>
                <a:cs typeface="Montserrat"/>
                <a:sym typeface="Montserrat"/>
              </a:defRPr>
            </a:lvl8pPr>
            <a:lvl9pPr lvl="8" algn="ctr" rtl="0">
              <a:lnSpc>
                <a:spcPct val="100000"/>
              </a:lnSpc>
              <a:spcBef>
                <a:spcPts val="0"/>
              </a:spcBef>
              <a:spcAft>
                <a:spcPts val="0"/>
              </a:spcAft>
              <a:buSzPts val="1200"/>
              <a:buFont typeface="Montserrat"/>
              <a:buNone/>
              <a:defRPr>
                <a:latin typeface="Montserrat"/>
                <a:ea typeface="Montserrat"/>
                <a:cs typeface="Montserrat"/>
                <a:sym typeface="Montserrat"/>
              </a:defRPr>
            </a:lvl9pPr>
          </a:lstStyle>
          <a:p>
            <a:endParaRPr/>
          </a:p>
        </p:txBody>
      </p:sp>
      <p:sp>
        <p:nvSpPr>
          <p:cNvPr id="84" name="Google Shape;84;p15"/>
          <p:cNvSpPr>
            <a:spLocks noGrp="1"/>
          </p:cNvSpPr>
          <p:nvPr>
            <p:ph type="pic" idx="2"/>
          </p:nvPr>
        </p:nvSpPr>
        <p:spPr>
          <a:xfrm>
            <a:off x="6950400" y="1458133"/>
            <a:ext cx="5241600" cy="5434400"/>
          </a:xfrm>
          <a:prstGeom prst="rect">
            <a:avLst/>
          </a:prstGeom>
          <a:noFill/>
          <a:ln>
            <a:noFill/>
          </a:ln>
        </p:spPr>
      </p:sp>
    </p:spTree>
    <p:extLst>
      <p:ext uri="{BB962C8B-B14F-4D97-AF65-F5344CB8AC3E}">
        <p14:creationId xmlns:p14="http://schemas.microsoft.com/office/powerpoint/2010/main" val="9923975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69BD63-4222-E4DA-8C65-97E292527D3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A7F98E6-B158-E8BF-A76E-7867E057A86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AAE4E7E-E7B8-EFDD-040B-1072739F1EB1}"/>
              </a:ext>
            </a:extLst>
          </p:cNvPr>
          <p:cNvSpPr>
            <a:spLocks noGrp="1"/>
          </p:cNvSpPr>
          <p:nvPr>
            <p:ph type="dt" sz="half" idx="10"/>
          </p:nvPr>
        </p:nvSpPr>
        <p:spPr/>
        <p:txBody>
          <a:bodyPr/>
          <a:lstStyle/>
          <a:p>
            <a:fld id="{F86DC87D-A515-4174-AA99-99C9CFA684DA}" type="datetimeFigureOut">
              <a:rPr lang="en-US" smtClean="0"/>
              <a:t>7/14/2024</a:t>
            </a:fld>
            <a:endParaRPr lang="en-US"/>
          </a:p>
        </p:txBody>
      </p:sp>
      <p:sp>
        <p:nvSpPr>
          <p:cNvPr id="5" name="Footer Placeholder 4">
            <a:extLst>
              <a:ext uri="{FF2B5EF4-FFF2-40B4-BE49-F238E27FC236}">
                <a16:creationId xmlns:a16="http://schemas.microsoft.com/office/drawing/2014/main" id="{4CBEF601-18C4-375D-3A3E-20A5F65938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EA7A74-24D3-F339-4CF8-87A4E1B38506}"/>
              </a:ext>
            </a:extLst>
          </p:cNvPr>
          <p:cNvSpPr>
            <a:spLocks noGrp="1"/>
          </p:cNvSpPr>
          <p:nvPr>
            <p:ph type="sldNum" sz="quarter" idx="12"/>
          </p:nvPr>
        </p:nvSpPr>
        <p:spPr/>
        <p:txBody>
          <a:bodyPr/>
          <a:lstStyle/>
          <a:p>
            <a:fld id="{C04CC0A0-B86E-45DB-A5CC-46A1C78FA262}" type="slidenum">
              <a:rPr lang="en-US" smtClean="0"/>
              <a:t>‹#›</a:t>
            </a:fld>
            <a:endParaRPr lang="en-US"/>
          </a:p>
        </p:txBody>
      </p:sp>
    </p:spTree>
    <p:extLst>
      <p:ext uri="{BB962C8B-B14F-4D97-AF65-F5344CB8AC3E}">
        <p14:creationId xmlns:p14="http://schemas.microsoft.com/office/powerpoint/2010/main" val="35853486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400E2-A84D-F247-66F6-F726F5AECD1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4C52AB3-F428-D007-702A-74A0E07B7653}"/>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A17993F-7DF8-8827-8D61-9DB7BE7E4524}"/>
              </a:ext>
            </a:extLst>
          </p:cNvPr>
          <p:cNvSpPr>
            <a:spLocks noGrp="1"/>
          </p:cNvSpPr>
          <p:nvPr>
            <p:ph type="dt" sz="half" idx="10"/>
          </p:nvPr>
        </p:nvSpPr>
        <p:spPr/>
        <p:txBody>
          <a:bodyPr/>
          <a:lstStyle/>
          <a:p>
            <a:fld id="{F86DC87D-A515-4174-AA99-99C9CFA684DA}" type="datetimeFigureOut">
              <a:rPr lang="en-US" smtClean="0"/>
              <a:t>7/14/2024</a:t>
            </a:fld>
            <a:endParaRPr lang="en-US"/>
          </a:p>
        </p:txBody>
      </p:sp>
      <p:sp>
        <p:nvSpPr>
          <p:cNvPr id="5" name="Footer Placeholder 4">
            <a:extLst>
              <a:ext uri="{FF2B5EF4-FFF2-40B4-BE49-F238E27FC236}">
                <a16:creationId xmlns:a16="http://schemas.microsoft.com/office/drawing/2014/main" id="{58D3168F-9A3B-1EDD-C10A-67B417685F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BEC799B-A3D3-085F-32B4-5AE403595E93}"/>
              </a:ext>
            </a:extLst>
          </p:cNvPr>
          <p:cNvSpPr>
            <a:spLocks noGrp="1"/>
          </p:cNvSpPr>
          <p:nvPr>
            <p:ph type="sldNum" sz="quarter" idx="12"/>
          </p:nvPr>
        </p:nvSpPr>
        <p:spPr/>
        <p:txBody>
          <a:bodyPr/>
          <a:lstStyle/>
          <a:p>
            <a:fld id="{C04CC0A0-B86E-45DB-A5CC-46A1C78FA262}" type="slidenum">
              <a:rPr lang="en-US" smtClean="0"/>
              <a:t>‹#›</a:t>
            </a:fld>
            <a:endParaRPr lang="en-US"/>
          </a:p>
        </p:txBody>
      </p:sp>
    </p:spTree>
    <p:extLst>
      <p:ext uri="{BB962C8B-B14F-4D97-AF65-F5344CB8AC3E}">
        <p14:creationId xmlns:p14="http://schemas.microsoft.com/office/powerpoint/2010/main" val="40572020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6852D7-09BB-D367-0423-C29FAB1682B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2BD9C9B-526B-D792-F4DD-03B5371E143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710989E-B5B9-8FC7-94BD-95708AEE04D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73D34EC-DBBB-028E-2C40-AAE39355D4DA}"/>
              </a:ext>
            </a:extLst>
          </p:cNvPr>
          <p:cNvSpPr>
            <a:spLocks noGrp="1"/>
          </p:cNvSpPr>
          <p:nvPr>
            <p:ph type="dt" sz="half" idx="10"/>
          </p:nvPr>
        </p:nvSpPr>
        <p:spPr/>
        <p:txBody>
          <a:bodyPr/>
          <a:lstStyle/>
          <a:p>
            <a:fld id="{F86DC87D-A515-4174-AA99-99C9CFA684DA}" type="datetimeFigureOut">
              <a:rPr lang="en-US" smtClean="0"/>
              <a:t>7/14/2024</a:t>
            </a:fld>
            <a:endParaRPr lang="en-US"/>
          </a:p>
        </p:txBody>
      </p:sp>
      <p:sp>
        <p:nvSpPr>
          <p:cNvPr id="6" name="Footer Placeholder 5">
            <a:extLst>
              <a:ext uri="{FF2B5EF4-FFF2-40B4-BE49-F238E27FC236}">
                <a16:creationId xmlns:a16="http://schemas.microsoft.com/office/drawing/2014/main" id="{F2316149-7D02-6A40-54A3-5246D49162B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EAAD2D9-C8EF-CC2D-736F-D97C035373C7}"/>
              </a:ext>
            </a:extLst>
          </p:cNvPr>
          <p:cNvSpPr>
            <a:spLocks noGrp="1"/>
          </p:cNvSpPr>
          <p:nvPr>
            <p:ph type="sldNum" sz="quarter" idx="12"/>
          </p:nvPr>
        </p:nvSpPr>
        <p:spPr/>
        <p:txBody>
          <a:bodyPr/>
          <a:lstStyle/>
          <a:p>
            <a:fld id="{C04CC0A0-B86E-45DB-A5CC-46A1C78FA262}" type="slidenum">
              <a:rPr lang="en-US" smtClean="0"/>
              <a:t>‹#›</a:t>
            </a:fld>
            <a:endParaRPr lang="en-US"/>
          </a:p>
        </p:txBody>
      </p:sp>
    </p:spTree>
    <p:extLst>
      <p:ext uri="{BB962C8B-B14F-4D97-AF65-F5344CB8AC3E}">
        <p14:creationId xmlns:p14="http://schemas.microsoft.com/office/powerpoint/2010/main" val="3110721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CC03A0-9088-DC3B-1E62-38583B18C11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9272BB7-B0A2-9A52-91CF-7D4F3A602DE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5DBC1D6-9511-11F2-7D2F-4C7BB0394A7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33E1096-553E-66F1-3FF7-ADD8871BA0F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E361D0D-1AFC-0E7E-19E6-B5AF65DEBDF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41E70E5-A3F1-149B-D309-B875820FC029}"/>
              </a:ext>
            </a:extLst>
          </p:cNvPr>
          <p:cNvSpPr>
            <a:spLocks noGrp="1"/>
          </p:cNvSpPr>
          <p:nvPr>
            <p:ph type="dt" sz="half" idx="10"/>
          </p:nvPr>
        </p:nvSpPr>
        <p:spPr/>
        <p:txBody>
          <a:bodyPr/>
          <a:lstStyle/>
          <a:p>
            <a:fld id="{F86DC87D-A515-4174-AA99-99C9CFA684DA}" type="datetimeFigureOut">
              <a:rPr lang="en-US" smtClean="0"/>
              <a:t>7/14/2024</a:t>
            </a:fld>
            <a:endParaRPr lang="en-US"/>
          </a:p>
        </p:txBody>
      </p:sp>
      <p:sp>
        <p:nvSpPr>
          <p:cNvPr id="8" name="Footer Placeholder 7">
            <a:extLst>
              <a:ext uri="{FF2B5EF4-FFF2-40B4-BE49-F238E27FC236}">
                <a16:creationId xmlns:a16="http://schemas.microsoft.com/office/drawing/2014/main" id="{5DCA1B28-A0A5-3811-1A7F-9805FAF105A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64B50F2-A86B-CC2E-5B26-4CD7F15464A0}"/>
              </a:ext>
            </a:extLst>
          </p:cNvPr>
          <p:cNvSpPr>
            <a:spLocks noGrp="1"/>
          </p:cNvSpPr>
          <p:nvPr>
            <p:ph type="sldNum" sz="quarter" idx="12"/>
          </p:nvPr>
        </p:nvSpPr>
        <p:spPr/>
        <p:txBody>
          <a:bodyPr/>
          <a:lstStyle/>
          <a:p>
            <a:fld id="{C04CC0A0-B86E-45DB-A5CC-46A1C78FA262}" type="slidenum">
              <a:rPr lang="en-US" smtClean="0"/>
              <a:t>‹#›</a:t>
            </a:fld>
            <a:endParaRPr lang="en-US"/>
          </a:p>
        </p:txBody>
      </p:sp>
    </p:spTree>
    <p:extLst>
      <p:ext uri="{BB962C8B-B14F-4D97-AF65-F5344CB8AC3E}">
        <p14:creationId xmlns:p14="http://schemas.microsoft.com/office/powerpoint/2010/main" val="527653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4455DE-A539-944C-A5C3-DC76CE5BB18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7F7C07C-D1FE-E34F-4671-C3850B217317}"/>
              </a:ext>
            </a:extLst>
          </p:cNvPr>
          <p:cNvSpPr>
            <a:spLocks noGrp="1"/>
          </p:cNvSpPr>
          <p:nvPr>
            <p:ph type="dt" sz="half" idx="10"/>
          </p:nvPr>
        </p:nvSpPr>
        <p:spPr/>
        <p:txBody>
          <a:bodyPr/>
          <a:lstStyle/>
          <a:p>
            <a:fld id="{F86DC87D-A515-4174-AA99-99C9CFA684DA}" type="datetimeFigureOut">
              <a:rPr lang="en-US" smtClean="0"/>
              <a:t>7/14/2024</a:t>
            </a:fld>
            <a:endParaRPr lang="en-US"/>
          </a:p>
        </p:txBody>
      </p:sp>
      <p:sp>
        <p:nvSpPr>
          <p:cNvPr id="4" name="Footer Placeholder 3">
            <a:extLst>
              <a:ext uri="{FF2B5EF4-FFF2-40B4-BE49-F238E27FC236}">
                <a16:creationId xmlns:a16="http://schemas.microsoft.com/office/drawing/2014/main" id="{56E88940-184E-F9A9-F833-C231BC4E75B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5AD8648-4091-2733-B3BC-A2099F9DE851}"/>
              </a:ext>
            </a:extLst>
          </p:cNvPr>
          <p:cNvSpPr>
            <a:spLocks noGrp="1"/>
          </p:cNvSpPr>
          <p:nvPr>
            <p:ph type="sldNum" sz="quarter" idx="12"/>
          </p:nvPr>
        </p:nvSpPr>
        <p:spPr/>
        <p:txBody>
          <a:bodyPr/>
          <a:lstStyle/>
          <a:p>
            <a:fld id="{C04CC0A0-B86E-45DB-A5CC-46A1C78FA262}" type="slidenum">
              <a:rPr lang="en-US" smtClean="0"/>
              <a:t>‹#›</a:t>
            </a:fld>
            <a:endParaRPr lang="en-US"/>
          </a:p>
        </p:txBody>
      </p:sp>
    </p:spTree>
    <p:extLst>
      <p:ext uri="{BB962C8B-B14F-4D97-AF65-F5344CB8AC3E}">
        <p14:creationId xmlns:p14="http://schemas.microsoft.com/office/powerpoint/2010/main" val="14311702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97C63D6-6339-D112-6660-56E20596CE39}"/>
              </a:ext>
            </a:extLst>
          </p:cNvPr>
          <p:cNvSpPr>
            <a:spLocks noGrp="1"/>
          </p:cNvSpPr>
          <p:nvPr>
            <p:ph type="dt" sz="half" idx="10"/>
          </p:nvPr>
        </p:nvSpPr>
        <p:spPr/>
        <p:txBody>
          <a:bodyPr/>
          <a:lstStyle/>
          <a:p>
            <a:fld id="{F86DC87D-A515-4174-AA99-99C9CFA684DA}" type="datetimeFigureOut">
              <a:rPr lang="en-US" smtClean="0"/>
              <a:t>7/14/2024</a:t>
            </a:fld>
            <a:endParaRPr lang="en-US"/>
          </a:p>
        </p:txBody>
      </p:sp>
      <p:sp>
        <p:nvSpPr>
          <p:cNvPr id="3" name="Footer Placeholder 2">
            <a:extLst>
              <a:ext uri="{FF2B5EF4-FFF2-40B4-BE49-F238E27FC236}">
                <a16:creationId xmlns:a16="http://schemas.microsoft.com/office/drawing/2014/main" id="{57597212-2B59-98EF-347E-B39C8D723A7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4279B55-2EB0-5207-D837-BCE7B4360F09}"/>
              </a:ext>
            </a:extLst>
          </p:cNvPr>
          <p:cNvSpPr>
            <a:spLocks noGrp="1"/>
          </p:cNvSpPr>
          <p:nvPr>
            <p:ph type="sldNum" sz="quarter" idx="12"/>
          </p:nvPr>
        </p:nvSpPr>
        <p:spPr/>
        <p:txBody>
          <a:bodyPr/>
          <a:lstStyle/>
          <a:p>
            <a:fld id="{C04CC0A0-B86E-45DB-A5CC-46A1C78FA262}" type="slidenum">
              <a:rPr lang="en-US" smtClean="0"/>
              <a:t>‹#›</a:t>
            </a:fld>
            <a:endParaRPr lang="en-US"/>
          </a:p>
        </p:txBody>
      </p:sp>
    </p:spTree>
    <p:extLst>
      <p:ext uri="{BB962C8B-B14F-4D97-AF65-F5344CB8AC3E}">
        <p14:creationId xmlns:p14="http://schemas.microsoft.com/office/powerpoint/2010/main" val="25890652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F8AFA4-2454-E8BC-EB6E-FB086771D6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3305157-B0E2-C301-D388-65C0D14A170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F83F79C-6768-EE69-E893-27CCF931B8D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EDEC37C-AF3D-2D69-DAE6-C21CA9523B77}"/>
              </a:ext>
            </a:extLst>
          </p:cNvPr>
          <p:cNvSpPr>
            <a:spLocks noGrp="1"/>
          </p:cNvSpPr>
          <p:nvPr>
            <p:ph type="dt" sz="half" idx="10"/>
          </p:nvPr>
        </p:nvSpPr>
        <p:spPr/>
        <p:txBody>
          <a:bodyPr/>
          <a:lstStyle/>
          <a:p>
            <a:fld id="{F86DC87D-A515-4174-AA99-99C9CFA684DA}" type="datetimeFigureOut">
              <a:rPr lang="en-US" smtClean="0"/>
              <a:t>7/14/2024</a:t>
            </a:fld>
            <a:endParaRPr lang="en-US"/>
          </a:p>
        </p:txBody>
      </p:sp>
      <p:sp>
        <p:nvSpPr>
          <p:cNvPr id="6" name="Footer Placeholder 5">
            <a:extLst>
              <a:ext uri="{FF2B5EF4-FFF2-40B4-BE49-F238E27FC236}">
                <a16:creationId xmlns:a16="http://schemas.microsoft.com/office/drawing/2014/main" id="{EA383D57-7A35-ED22-8AAA-6D019B86557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A07A9E1-05B5-9EAE-F0B2-73C5C3A6B95F}"/>
              </a:ext>
            </a:extLst>
          </p:cNvPr>
          <p:cNvSpPr>
            <a:spLocks noGrp="1"/>
          </p:cNvSpPr>
          <p:nvPr>
            <p:ph type="sldNum" sz="quarter" idx="12"/>
          </p:nvPr>
        </p:nvSpPr>
        <p:spPr/>
        <p:txBody>
          <a:bodyPr/>
          <a:lstStyle/>
          <a:p>
            <a:fld id="{C04CC0A0-B86E-45DB-A5CC-46A1C78FA262}" type="slidenum">
              <a:rPr lang="en-US" smtClean="0"/>
              <a:t>‹#›</a:t>
            </a:fld>
            <a:endParaRPr lang="en-US"/>
          </a:p>
        </p:txBody>
      </p:sp>
    </p:spTree>
    <p:extLst>
      <p:ext uri="{BB962C8B-B14F-4D97-AF65-F5344CB8AC3E}">
        <p14:creationId xmlns:p14="http://schemas.microsoft.com/office/powerpoint/2010/main" val="4101470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6C4BEA-A322-3DAA-2849-E99877A3485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5960B63-E7CB-E073-5E6A-D9F125E1781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1E88614-BF57-323B-0D7F-E9152F0DA74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8C2AE05-A645-4B16-0743-BB89143E5CD1}"/>
              </a:ext>
            </a:extLst>
          </p:cNvPr>
          <p:cNvSpPr>
            <a:spLocks noGrp="1"/>
          </p:cNvSpPr>
          <p:nvPr>
            <p:ph type="dt" sz="half" idx="10"/>
          </p:nvPr>
        </p:nvSpPr>
        <p:spPr/>
        <p:txBody>
          <a:bodyPr/>
          <a:lstStyle/>
          <a:p>
            <a:fld id="{F86DC87D-A515-4174-AA99-99C9CFA684DA}" type="datetimeFigureOut">
              <a:rPr lang="en-US" smtClean="0"/>
              <a:t>7/14/2024</a:t>
            </a:fld>
            <a:endParaRPr lang="en-US"/>
          </a:p>
        </p:txBody>
      </p:sp>
      <p:sp>
        <p:nvSpPr>
          <p:cNvPr id="6" name="Footer Placeholder 5">
            <a:extLst>
              <a:ext uri="{FF2B5EF4-FFF2-40B4-BE49-F238E27FC236}">
                <a16:creationId xmlns:a16="http://schemas.microsoft.com/office/drawing/2014/main" id="{4998E01C-7541-6B06-91CE-EDA6C710869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444649C-669D-1006-BBAE-AA2E52B044EB}"/>
              </a:ext>
            </a:extLst>
          </p:cNvPr>
          <p:cNvSpPr>
            <a:spLocks noGrp="1"/>
          </p:cNvSpPr>
          <p:nvPr>
            <p:ph type="sldNum" sz="quarter" idx="12"/>
          </p:nvPr>
        </p:nvSpPr>
        <p:spPr/>
        <p:txBody>
          <a:bodyPr/>
          <a:lstStyle/>
          <a:p>
            <a:fld id="{C04CC0A0-B86E-45DB-A5CC-46A1C78FA262}" type="slidenum">
              <a:rPr lang="en-US" smtClean="0"/>
              <a:t>‹#›</a:t>
            </a:fld>
            <a:endParaRPr lang="en-US"/>
          </a:p>
        </p:txBody>
      </p:sp>
    </p:spTree>
    <p:extLst>
      <p:ext uri="{BB962C8B-B14F-4D97-AF65-F5344CB8AC3E}">
        <p14:creationId xmlns:p14="http://schemas.microsoft.com/office/powerpoint/2010/main" val="41709325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C0C48C5-3D09-9AC9-8482-409E8452950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1DF4922-C66F-8AC4-D8E4-17A2E86FB92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EBC3EDF-0612-D32C-1FED-0ED8CE47B5D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F86DC87D-A515-4174-AA99-99C9CFA684DA}" type="datetimeFigureOut">
              <a:rPr lang="en-US" smtClean="0"/>
              <a:t>7/14/2024</a:t>
            </a:fld>
            <a:endParaRPr lang="en-US"/>
          </a:p>
        </p:txBody>
      </p:sp>
      <p:sp>
        <p:nvSpPr>
          <p:cNvPr id="5" name="Footer Placeholder 4">
            <a:extLst>
              <a:ext uri="{FF2B5EF4-FFF2-40B4-BE49-F238E27FC236}">
                <a16:creationId xmlns:a16="http://schemas.microsoft.com/office/drawing/2014/main" id="{B4584EC0-3B94-6177-B86F-D65FED15A73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DF6D73A9-A2D7-87BC-B1DD-B5FB63F2EAD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04CC0A0-B86E-45DB-A5CC-46A1C78FA262}" type="slidenum">
              <a:rPr lang="en-US" smtClean="0"/>
              <a:t>‹#›</a:t>
            </a:fld>
            <a:endParaRPr lang="en-US"/>
          </a:p>
        </p:txBody>
      </p:sp>
    </p:spTree>
    <p:extLst>
      <p:ext uri="{BB962C8B-B14F-4D97-AF65-F5344CB8AC3E}">
        <p14:creationId xmlns:p14="http://schemas.microsoft.com/office/powerpoint/2010/main" val="81641791"/>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12.jpe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3B97E65-E49D-5CFE-DE2B-D5CF701980D3}"/>
              </a:ext>
            </a:extLst>
          </p:cNvPr>
          <p:cNvSpPr>
            <a:spLocks noGrp="1"/>
          </p:cNvSpPr>
          <p:nvPr>
            <p:ph type="ctrTitle"/>
          </p:nvPr>
        </p:nvSpPr>
        <p:spPr>
          <a:xfrm>
            <a:off x="1524000" y="1122363"/>
            <a:ext cx="9144000" cy="2848220"/>
          </a:xfrm>
        </p:spPr>
        <p:txBody>
          <a:bodyPr/>
          <a:lstStyle/>
          <a:p>
            <a:r>
              <a:rPr lang="en-US" dirty="0">
                <a:latin typeface="Arial" panose="020B0604020202020204" pitchFamily="34" charset="0"/>
                <a:cs typeface="Arial" panose="020B0604020202020204" pitchFamily="34" charset="0"/>
              </a:rPr>
              <a:t>Robodog</a:t>
            </a:r>
          </a:p>
        </p:txBody>
      </p:sp>
    </p:spTree>
    <p:extLst>
      <p:ext uri="{BB962C8B-B14F-4D97-AF65-F5344CB8AC3E}">
        <p14:creationId xmlns:p14="http://schemas.microsoft.com/office/powerpoint/2010/main" val="18474715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49"/>
          <p:cNvSpPr txBox="1">
            <a:spLocks noGrp="1"/>
          </p:cNvSpPr>
          <p:nvPr>
            <p:ph type="subTitle" idx="4294967295"/>
          </p:nvPr>
        </p:nvSpPr>
        <p:spPr>
          <a:xfrm>
            <a:off x="0" y="1453619"/>
            <a:ext cx="5913821" cy="3767738"/>
          </a:xfrm>
          <a:prstGeom prst="rect">
            <a:avLst/>
          </a:prstGeom>
        </p:spPr>
        <p:txBody>
          <a:bodyPr spcFirstLastPara="1" vert="horz" wrap="square" lIns="121900" tIns="121900" rIns="121900" bIns="121900" rtlCol="0" anchor="t" anchorCtr="0">
            <a:noAutofit/>
          </a:bodyPr>
          <a:lstStyle/>
          <a:p>
            <a:pPr marL="203195" indent="0">
              <a:buNone/>
            </a:pPr>
            <a:r>
              <a:rPr lang="en-US" sz="2133" b="1" dirty="0"/>
              <a:t>Incremental Improvements: </a:t>
            </a:r>
            <a:r>
              <a:rPr lang="en-US" sz="2133" dirty="0"/>
              <a:t>Continuous enhancements in AI models and techniques.   </a:t>
            </a:r>
          </a:p>
          <a:p>
            <a:pPr marL="203195" indent="0">
              <a:buNone/>
            </a:pPr>
            <a:endParaRPr lang="en-US" sz="2133" dirty="0"/>
          </a:p>
          <a:p>
            <a:pPr marL="203195" indent="0">
              <a:buNone/>
            </a:pPr>
            <a:r>
              <a:rPr lang="en-US" sz="2133" b="1" dirty="0"/>
              <a:t>Interdisciplinary Research: </a:t>
            </a:r>
            <a:r>
              <a:rPr lang="en-US" sz="2133" dirty="0"/>
              <a:t>Combining insights from psychology, neuroscience, and computer science.   </a:t>
            </a:r>
          </a:p>
          <a:p>
            <a:pPr marL="203195" indent="0">
              <a:buNone/>
            </a:pPr>
            <a:endParaRPr lang="en-US" sz="2133" dirty="0"/>
          </a:p>
          <a:p>
            <a:pPr marL="203195" indent="0">
              <a:buNone/>
            </a:pPr>
            <a:r>
              <a:rPr lang="en-US" sz="2133" b="1" dirty="0"/>
              <a:t>Ethical Guidelines: </a:t>
            </a:r>
            <a:r>
              <a:rPr lang="en-US" sz="2133" dirty="0"/>
              <a:t>Establishing guidelines to ensure the responsible development and use of AGI.</a:t>
            </a:r>
          </a:p>
        </p:txBody>
      </p:sp>
      <p:sp>
        <p:nvSpPr>
          <p:cNvPr id="355" name="Google Shape;355;p49"/>
          <p:cNvSpPr txBox="1">
            <a:spLocks noGrp="1"/>
          </p:cNvSpPr>
          <p:nvPr>
            <p:ph type="title" idx="4294967295"/>
          </p:nvPr>
        </p:nvSpPr>
        <p:spPr>
          <a:xfrm>
            <a:off x="0" y="1"/>
            <a:ext cx="12192000" cy="1555751"/>
          </a:xfrm>
          <a:prstGeom prst="rect">
            <a:avLst/>
          </a:prstGeom>
        </p:spPr>
        <p:txBody>
          <a:bodyPr spcFirstLastPara="1" vert="horz" wrap="square" lIns="121900" tIns="121900" rIns="121900" bIns="121900" rtlCol="0" anchor="t" anchorCtr="0">
            <a:noAutofit/>
          </a:bodyPr>
          <a:lstStyle/>
          <a:p>
            <a:pPr marL="0" indent="0">
              <a:buNone/>
            </a:pPr>
            <a:r>
              <a:rPr lang="en-US" sz="4400" dirty="0"/>
              <a:t>Path to Artificial General Intelligence (AGI)</a:t>
            </a:r>
          </a:p>
        </p:txBody>
      </p:sp>
      <p:pic>
        <p:nvPicPr>
          <p:cNvPr id="3" name="Picture 2">
            <a:extLst>
              <a:ext uri="{FF2B5EF4-FFF2-40B4-BE49-F238E27FC236}">
                <a16:creationId xmlns:a16="http://schemas.microsoft.com/office/drawing/2014/main" id="{4CF1FBC9-D28D-6FAA-4C96-2444E1B82CE3}"/>
              </a:ext>
            </a:extLst>
          </p:cNvPr>
          <p:cNvPicPr>
            <a:picLocks noChangeAspect="1"/>
          </p:cNvPicPr>
          <p:nvPr/>
        </p:nvPicPr>
        <p:blipFill>
          <a:blip r:embed="rId3"/>
          <a:stretch>
            <a:fillRect/>
          </a:stretch>
        </p:blipFill>
        <p:spPr>
          <a:xfrm>
            <a:off x="6042735" y="1698081"/>
            <a:ext cx="6020351" cy="3461837"/>
          </a:xfrm>
          <a:prstGeom prst="rect">
            <a:avLst/>
          </a:prstGeom>
        </p:spPr>
      </p:pic>
    </p:spTree>
    <p:extLst>
      <p:ext uri="{BB962C8B-B14F-4D97-AF65-F5344CB8AC3E}">
        <p14:creationId xmlns:p14="http://schemas.microsoft.com/office/powerpoint/2010/main" val="6825009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55" name="Google Shape;355;p49"/>
          <p:cNvSpPr txBox="1">
            <a:spLocks noGrp="1"/>
          </p:cNvSpPr>
          <p:nvPr>
            <p:ph type="title" idx="4294967295"/>
          </p:nvPr>
        </p:nvSpPr>
        <p:spPr>
          <a:xfrm>
            <a:off x="0" y="1"/>
            <a:ext cx="12192000" cy="1555751"/>
          </a:xfrm>
          <a:prstGeom prst="rect">
            <a:avLst/>
          </a:prstGeom>
        </p:spPr>
        <p:txBody>
          <a:bodyPr spcFirstLastPara="1" vert="horz" wrap="square" lIns="121900" tIns="121900" rIns="121900" bIns="121900" rtlCol="0" anchor="t" anchorCtr="0">
            <a:noAutofit/>
          </a:bodyPr>
          <a:lstStyle/>
          <a:p>
            <a:pPr marL="0" indent="0">
              <a:buNone/>
            </a:pPr>
            <a:r>
              <a:rPr lang="en-US" sz="4400" dirty="0"/>
              <a:t>Path to Artificial General Intelligence (AGI)</a:t>
            </a:r>
          </a:p>
        </p:txBody>
      </p:sp>
      <p:graphicFrame>
        <p:nvGraphicFramePr>
          <p:cNvPr id="2" name="Table 1">
            <a:extLst>
              <a:ext uri="{FF2B5EF4-FFF2-40B4-BE49-F238E27FC236}">
                <a16:creationId xmlns:a16="http://schemas.microsoft.com/office/drawing/2014/main" id="{EBBC598A-6206-84A1-9885-1F9548077070}"/>
              </a:ext>
            </a:extLst>
          </p:cNvPr>
          <p:cNvGraphicFramePr>
            <a:graphicFrameLocks noGrp="1"/>
          </p:cNvGraphicFramePr>
          <p:nvPr>
            <p:extLst>
              <p:ext uri="{D42A27DB-BD31-4B8C-83A1-F6EECF244321}">
                <p14:modId xmlns:p14="http://schemas.microsoft.com/office/powerpoint/2010/main" val="819316781"/>
              </p:ext>
            </p:extLst>
          </p:nvPr>
        </p:nvGraphicFramePr>
        <p:xfrm>
          <a:off x="141150" y="719666"/>
          <a:ext cx="11825830" cy="4572000"/>
        </p:xfrm>
        <a:graphic>
          <a:graphicData uri="http://schemas.openxmlformats.org/drawingml/2006/table">
            <a:tbl>
              <a:tblPr firstRow="1" bandRow="1">
                <a:tableStyleId>{7E9639D4-E3E2-4D34-9284-5A2195B3D0D7}</a:tableStyleId>
              </a:tblPr>
              <a:tblGrid>
                <a:gridCol w="1472858">
                  <a:extLst>
                    <a:ext uri="{9D8B030D-6E8A-4147-A177-3AD203B41FA5}">
                      <a16:colId xmlns:a16="http://schemas.microsoft.com/office/drawing/2014/main" val="3882316125"/>
                    </a:ext>
                  </a:extLst>
                </a:gridCol>
                <a:gridCol w="2160193">
                  <a:extLst>
                    <a:ext uri="{9D8B030D-6E8A-4147-A177-3AD203B41FA5}">
                      <a16:colId xmlns:a16="http://schemas.microsoft.com/office/drawing/2014/main" val="152114951"/>
                    </a:ext>
                  </a:extLst>
                </a:gridCol>
                <a:gridCol w="8192779">
                  <a:extLst>
                    <a:ext uri="{9D8B030D-6E8A-4147-A177-3AD203B41FA5}">
                      <a16:colId xmlns:a16="http://schemas.microsoft.com/office/drawing/2014/main" val="3905052067"/>
                    </a:ext>
                  </a:extLst>
                </a:gridCol>
              </a:tblGrid>
              <a:tr h="370840">
                <a:tc>
                  <a:txBody>
                    <a:bodyPr/>
                    <a:lstStyle/>
                    <a:p>
                      <a:r>
                        <a:rPr lang="en-US" sz="2400" dirty="0"/>
                        <a:t>Level</a:t>
                      </a:r>
                    </a:p>
                  </a:txBody>
                  <a:tcPr/>
                </a:tc>
                <a:tc>
                  <a:txBody>
                    <a:bodyPr/>
                    <a:lstStyle/>
                    <a:p>
                      <a:r>
                        <a:rPr lang="en-US" sz="2400" dirty="0"/>
                        <a:t>Type</a:t>
                      </a:r>
                    </a:p>
                  </a:txBody>
                  <a:tcPr/>
                </a:tc>
                <a:tc>
                  <a:txBody>
                    <a:bodyPr/>
                    <a:lstStyle/>
                    <a:p>
                      <a:r>
                        <a:rPr lang="en-US" sz="2400" dirty="0"/>
                        <a:t>Description</a:t>
                      </a:r>
                    </a:p>
                  </a:txBody>
                  <a:tcPr/>
                </a:tc>
                <a:extLst>
                  <a:ext uri="{0D108BD9-81ED-4DB2-BD59-A6C34878D82A}">
                    <a16:rowId xmlns:a16="http://schemas.microsoft.com/office/drawing/2014/main" val="2507975470"/>
                  </a:ext>
                </a:extLst>
              </a:tr>
              <a:tr h="370840">
                <a:tc>
                  <a:txBody>
                    <a:bodyPr/>
                    <a:lstStyle/>
                    <a:p>
                      <a:pPr algn="ctr"/>
                      <a:r>
                        <a:rPr lang="en-US" sz="2400" dirty="0"/>
                        <a:t>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effectLst/>
                        </a:rPr>
                        <a:t>Chatbots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effectLst/>
                        </a:rPr>
                        <a:t>AI with natural conversation language abilities</a:t>
                      </a:r>
                    </a:p>
                  </a:txBody>
                  <a:tcPr/>
                </a:tc>
                <a:extLst>
                  <a:ext uri="{0D108BD9-81ED-4DB2-BD59-A6C34878D82A}">
                    <a16:rowId xmlns:a16="http://schemas.microsoft.com/office/drawing/2014/main" val="3973367383"/>
                  </a:ext>
                </a:extLst>
              </a:tr>
              <a:tr h="370840">
                <a:tc>
                  <a:txBody>
                    <a:bodyPr/>
                    <a:lstStyle/>
                    <a:p>
                      <a:pPr algn="ctr"/>
                      <a:r>
                        <a:rPr lang="en-US" sz="2400" dirty="0"/>
                        <a:t>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effectLst/>
                        </a:rPr>
                        <a:t>Reasoners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effectLst/>
                        </a:rPr>
                        <a:t>AIs with human-levels of problem-solving across a broad range of topics</a:t>
                      </a:r>
                    </a:p>
                  </a:txBody>
                  <a:tcPr/>
                </a:tc>
                <a:extLst>
                  <a:ext uri="{0D108BD9-81ED-4DB2-BD59-A6C34878D82A}">
                    <a16:rowId xmlns:a16="http://schemas.microsoft.com/office/drawing/2014/main" val="780240451"/>
                  </a:ext>
                </a:extLst>
              </a:tr>
              <a:tr h="370840">
                <a:tc>
                  <a:txBody>
                    <a:bodyPr/>
                    <a:lstStyle/>
                    <a:p>
                      <a:pPr algn="ctr"/>
                      <a:r>
                        <a:rPr lang="en-US" sz="2400" dirty="0"/>
                        <a:t>3</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effectLst/>
                        </a:rPr>
                        <a:t>Agents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effectLst/>
                        </a:rPr>
                        <a:t>AI entities capable of autonomously making decisions and carrying out tasks either independently or based on human guidance. </a:t>
                      </a:r>
                    </a:p>
                  </a:txBody>
                  <a:tcPr/>
                </a:tc>
                <a:extLst>
                  <a:ext uri="{0D108BD9-81ED-4DB2-BD59-A6C34878D82A}">
                    <a16:rowId xmlns:a16="http://schemas.microsoft.com/office/drawing/2014/main" val="1458111790"/>
                  </a:ext>
                </a:extLst>
              </a:tr>
              <a:tr h="370840">
                <a:tc>
                  <a:txBody>
                    <a:bodyPr/>
                    <a:lstStyle/>
                    <a:p>
                      <a:pPr algn="ctr"/>
                      <a:r>
                        <a:rPr lang="en-US" sz="2400" dirty="0"/>
                        <a:t>4</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effectLst/>
                        </a:rPr>
                        <a:t>Innovators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effectLst/>
                        </a:rPr>
                        <a:t>AI that can aid in the invention of new ideas and contribute to human knowledge</a:t>
                      </a:r>
                    </a:p>
                  </a:txBody>
                  <a:tcPr/>
                </a:tc>
                <a:extLst>
                  <a:ext uri="{0D108BD9-81ED-4DB2-BD59-A6C34878D82A}">
                    <a16:rowId xmlns:a16="http://schemas.microsoft.com/office/drawing/2014/main" val="4279643934"/>
                  </a:ext>
                </a:extLst>
              </a:tr>
              <a:tr h="370840">
                <a:tc>
                  <a:txBody>
                    <a:bodyPr/>
                    <a:lstStyle/>
                    <a:p>
                      <a:pPr algn="ctr"/>
                      <a:r>
                        <a:rPr lang="en-US" sz="2400" dirty="0"/>
                        <a:t>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effectLst/>
                        </a:rPr>
                        <a:t>Organizations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effectLst/>
                        </a:rPr>
                        <a:t>AI that is capable of doing all of the work of an </a:t>
                      </a:r>
                      <a:r>
                        <a:rPr lang="en-US" sz="2400" dirty="0" err="1">
                          <a:effectLst/>
                        </a:rPr>
                        <a:t>organisation</a:t>
                      </a:r>
                      <a:r>
                        <a:rPr lang="en-US" sz="2400" dirty="0">
                          <a:effectLst/>
                        </a:rPr>
                        <a:t> independently</a:t>
                      </a:r>
                    </a:p>
                  </a:txBody>
                  <a:tcPr/>
                </a:tc>
                <a:extLst>
                  <a:ext uri="{0D108BD9-81ED-4DB2-BD59-A6C34878D82A}">
                    <a16:rowId xmlns:a16="http://schemas.microsoft.com/office/drawing/2014/main" val="220774963"/>
                  </a:ext>
                </a:extLst>
              </a:tr>
            </a:tbl>
          </a:graphicData>
        </a:graphic>
      </p:graphicFrame>
    </p:spTree>
    <p:extLst>
      <p:ext uri="{BB962C8B-B14F-4D97-AF65-F5344CB8AC3E}">
        <p14:creationId xmlns:p14="http://schemas.microsoft.com/office/powerpoint/2010/main" val="10676543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64754-E82E-A66D-D3E5-84C37BA05E22}"/>
              </a:ext>
            </a:extLst>
          </p:cNvPr>
          <p:cNvSpPr>
            <a:spLocks noGrp="1"/>
          </p:cNvSpPr>
          <p:nvPr>
            <p:ph type="title"/>
          </p:nvPr>
        </p:nvSpPr>
        <p:spPr>
          <a:xfrm>
            <a:off x="838200" y="145774"/>
            <a:ext cx="10515600" cy="880579"/>
          </a:xfrm>
        </p:spPr>
        <p:txBody>
          <a:bodyPr/>
          <a:lstStyle/>
          <a:p>
            <a:r>
              <a:rPr lang="en-US" dirty="0"/>
              <a:t>CPU vs GPU</a:t>
            </a:r>
          </a:p>
        </p:txBody>
      </p:sp>
      <p:pic>
        <p:nvPicPr>
          <p:cNvPr id="4" name="Picture 3">
            <a:extLst>
              <a:ext uri="{FF2B5EF4-FFF2-40B4-BE49-F238E27FC236}">
                <a16:creationId xmlns:a16="http://schemas.microsoft.com/office/drawing/2014/main" id="{27F9378D-F9F2-FF5A-9EE4-EDA17F16CC5C}"/>
              </a:ext>
            </a:extLst>
          </p:cNvPr>
          <p:cNvPicPr>
            <a:picLocks noChangeAspect="1"/>
          </p:cNvPicPr>
          <p:nvPr/>
        </p:nvPicPr>
        <p:blipFill>
          <a:blip r:embed="rId2"/>
          <a:stretch>
            <a:fillRect/>
          </a:stretch>
        </p:blipFill>
        <p:spPr>
          <a:xfrm>
            <a:off x="4781947" y="675440"/>
            <a:ext cx="6445598" cy="6036786"/>
          </a:xfrm>
          <a:prstGeom prst="rect">
            <a:avLst/>
          </a:prstGeom>
        </p:spPr>
      </p:pic>
      <p:pic>
        <p:nvPicPr>
          <p:cNvPr id="2050" name="Picture 2" descr="Powet Robots: Silent Running - POWET.TV: Games, Comics, TV, Movies, and ...">
            <a:extLst>
              <a:ext uri="{FF2B5EF4-FFF2-40B4-BE49-F238E27FC236}">
                <a16:creationId xmlns:a16="http://schemas.microsoft.com/office/drawing/2014/main" id="{D24E9CF1-D5E9-02CE-D991-E3EDBDF8082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1855" y="4426226"/>
            <a:ext cx="4221376" cy="2375452"/>
          </a:xfrm>
          <a:prstGeom prst="rect">
            <a:avLst/>
          </a:prstGeom>
          <a:noFill/>
          <a:extLst>
            <a:ext uri="{909E8E84-426E-40DD-AFC4-6F175D3DCCD1}">
              <a14:hiddenFill xmlns:a14="http://schemas.microsoft.com/office/drawing/2010/main">
                <a:solidFill>
                  <a:srgbClr val="FFFFFF"/>
                </a:solidFill>
              </a14:hiddenFill>
            </a:ext>
          </a:extLst>
        </p:spPr>
      </p:pic>
      <p:sp>
        <p:nvSpPr>
          <p:cNvPr id="5" name="Google Shape;347;p49">
            <a:extLst>
              <a:ext uri="{FF2B5EF4-FFF2-40B4-BE49-F238E27FC236}">
                <a16:creationId xmlns:a16="http://schemas.microsoft.com/office/drawing/2014/main" id="{0FEC48D1-137F-C9D4-4571-1BA32E5DC43F}"/>
              </a:ext>
            </a:extLst>
          </p:cNvPr>
          <p:cNvSpPr txBox="1">
            <a:spLocks/>
          </p:cNvSpPr>
          <p:nvPr/>
        </p:nvSpPr>
        <p:spPr>
          <a:xfrm>
            <a:off x="-28103" y="877746"/>
            <a:ext cx="4655692" cy="3475593"/>
          </a:xfrm>
          <a:prstGeom prst="rect">
            <a:avLst/>
          </a:prstGeom>
        </p:spPr>
        <p:txBody>
          <a:bodyPr spcFirstLastPara="1" vert="horz" wrap="square" lIns="121900" tIns="121900" rIns="121900" bIns="12190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03195" indent="0">
              <a:buFont typeface="Arial" panose="020B0604020202020204" pitchFamily="34" charset="0"/>
              <a:buNone/>
            </a:pPr>
            <a:r>
              <a:rPr lang="en-US" sz="1800" dirty="0">
                <a:latin typeface="Arial" panose="020B0604020202020204" pitchFamily="34" charset="0"/>
                <a:cs typeface="Arial" panose="020B0604020202020204" pitchFamily="34" charset="0"/>
              </a:rPr>
              <a:t>In computer technology, traditional processors use integrated circuits made up of transistors that perform logical and arithmetic operations sequentially. These processors are typically designed to execute instructions linearly, following a predetermined set of rules. On the other hand, AI/AGI applications require more advanced and specialized chip technology to handle complex algorithms and massive amounts of data simultaneously.?</a:t>
            </a:r>
          </a:p>
        </p:txBody>
      </p:sp>
    </p:spTree>
    <p:extLst>
      <p:ext uri="{BB962C8B-B14F-4D97-AF65-F5344CB8AC3E}">
        <p14:creationId xmlns:p14="http://schemas.microsoft.com/office/powerpoint/2010/main" val="2245290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F6A00F1-BE3C-AD4B-6C65-BC26E8A7E2A3}"/>
              </a:ext>
            </a:extLst>
          </p:cNvPr>
          <p:cNvPicPr>
            <a:picLocks noChangeAspect="1"/>
          </p:cNvPicPr>
          <p:nvPr/>
        </p:nvPicPr>
        <p:blipFill>
          <a:blip r:embed="rId3"/>
          <a:stretch>
            <a:fillRect/>
          </a:stretch>
        </p:blipFill>
        <p:spPr>
          <a:xfrm>
            <a:off x="3970053" y="99186"/>
            <a:ext cx="8221947" cy="6673199"/>
          </a:xfrm>
          <a:prstGeom prst="rect">
            <a:avLst/>
          </a:prstGeom>
        </p:spPr>
      </p:pic>
      <p:sp>
        <p:nvSpPr>
          <p:cNvPr id="7" name="Google Shape;277;p43">
            <a:extLst>
              <a:ext uri="{FF2B5EF4-FFF2-40B4-BE49-F238E27FC236}">
                <a16:creationId xmlns:a16="http://schemas.microsoft.com/office/drawing/2014/main" id="{2565C44C-D862-D692-946C-579B33FA90E2}"/>
              </a:ext>
            </a:extLst>
          </p:cNvPr>
          <p:cNvSpPr txBox="1">
            <a:spLocks/>
          </p:cNvSpPr>
          <p:nvPr/>
        </p:nvSpPr>
        <p:spPr>
          <a:xfrm>
            <a:off x="0" y="0"/>
            <a:ext cx="4013541" cy="2147919"/>
          </a:xfrm>
          <a:prstGeom prst="rect">
            <a:avLst/>
          </a:prstGeom>
        </p:spPr>
        <p:txBody>
          <a:bodyPr spcFirstLastPara="1" vert="horz" wrap="square" lIns="121900" tIns="121900" rIns="121900" bIns="121900"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a:t>Tech Diplomacy and the Impact on AI / AGI NHI Evolution</a:t>
            </a:r>
            <a:endParaRPr lang="en-US" sz="3600" dirty="0"/>
          </a:p>
        </p:txBody>
      </p:sp>
      <p:pic>
        <p:nvPicPr>
          <p:cNvPr id="8194" name="Picture 2">
            <a:extLst>
              <a:ext uri="{FF2B5EF4-FFF2-40B4-BE49-F238E27FC236}">
                <a16:creationId xmlns:a16="http://schemas.microsoft.com/office/drawing/2014/main" id="{CD4F77D9-E519-CAA9-CF4E-1A0B487B2C4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5012" y="5205355"/>
            <a:ext cx="2933444" cy="1652645"/>
          </a:xfrm>
          <a:prstGeom prst="rect">
            <a:avLst/>
          </a:prstGeom>
          <a:noFill/>
          <a:extLst>
            <a:ext uri="{909E8E84-426E-40DD-AFC4-6F175D3DCCD1}">
              <a14:hiddenFill xmlns:a14="http://schemas.microsoft.com/office/drawing/2010/main">
                <a:solidFill>
                  <a:srgbClr val="FFFFFF"/>
                </a:solidFill>
              </a14:hiddenFill>
            </a:ext>
          </a:extLst>
        </p:spPr>
      </p:pic>
      <p:sp>
        <p:nvSpPr>
          <p:cNvPr id="13" name="Google Shape;278;p43">
            <a:extLst>
              <a:ext uri="{FF2B5EF4-FFF2-40B4-BE49-F238E27FC236}">
                <a16:creationId xmlns:a16="http://schemas.microsoft.com/office/drawing/2014/main" id="{413F233F-D5B7-C89B-AB63-FEAF03BAFEFF}"/>
              </a:ext>
            </a:extLst>
          </p:cNvPr>
          <p:cNvSpPr txBox="1">
            <a:spLocks/>
          </p:cNvSpPr>
          <p:nvPr/>
        </p:nvSpPr>
        <p:spPr>
          <a:xfrm>
            <a:off x="-30155" y="1963815"/>
            <a:ext cx="4627232" cy="3209605"/>
          </a:xfrm>
          <a:prstGeom prst="rect">
            <a:avLst/>
          </a:prstGeom>
        </p:spPr>
        <p:txBody>
          <a:bodyPr spcFirstLastPara="1" vert="horz" wrap="square" lIns="121900" tIns="121900" rIns="121900" bIns="12190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dirty="0">
                <a:latin typeface="Arial" panose="020B0604020202020204" pitchFamily="34" charset="0"/>
                <a:cs typeface="Arial" panose="020B0604020202020204" pitchFamily="34" charset="0"/>
              </a:rPr>
              <a:t>Tech diplomacy is a framework that </a:t>
            </a:r>
            <a:r>
              <a:rPr lang="en-US" sz="1800" dirty="0" err="1">
                <a:latin typeface="Arial" panose="020B0604020202020204" pitchFamily="34" charset="0"/>
                <a:cs typeface="Arial" panose="020B0604020202020204" pitchFamily="34" charset="0"/>
              </a:rPr>
              <a:t>recognises</a:t>
            </a:r>
            <a:r>
              <a:rPr lang="en-US" sz="1800" dirty="0">
                <a:latin typeface="Arial" panose="020B0604020202020204" pitchFamily="34" charset="0"/>
                <a:cs typeface="Arial" panose="020B0604020202020204" pitchFamily="34" charset="0"/>
              </a:rPr>
              <a:t> the growing influence of technology, particularly AI and AGI, in the global arena. </a:t>
            </a:r>
          </a:p>
          <a:p>
            <a:pPr marL="0" indent="0">
              <a:buNone/>
            </a:pPr>
            <a:endParaRPr lang="en-US" sz="1800" dirty="0">
              <a:latin typeface="Arial" panose="020B0604020202020204" pitchFamily="34" charset="0"/>
              <a:cs typeface="Arial" panose="020B0604020202020204" pitchFamily="34" charset="0"/>
            </a:endParaRPr>
          </a:p>
          <a:p>
            <a:pPr marL="0" indent="0">
              <a:buNone/>
            </a:pPr>
            <a:r>
              <a:rPr lang="en-US" sz="1800" dirty="0">
                <a:latin typeface="Arial" panose="020B0604020202020204" pitchFamily="34" charset="0"/>
                <a:cs typeface="Arial" panose="020B0604020202020204" pitchFamily="34" charset="0"/>
              </a:rPr>
              <a:t>It acknowledges that tech companies, especially those pioneering in AI/AGI technologies, have become powerful entities that can impact economies, societies, and, by extension, international relations. </a:t>
            </a:r>
          </a:p>
        </p:txBody>
      </p:sp>
    </p:spTree>
    <p:extLst>
      <p:ext uri="{BB962C8B-B14F-4D97-AF65-F5344CB8AC3E}">
        <p14:creationId xmlns:p14="http://schemas.microsoft.com/office/powerpoint/2010/main" val="37411195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55" name="Google Shape;355;p49"/>
          <p:cNvSpPr txBox="1">
            <a:spLocks noGrp="1"/>
          </p:cNvSpPr>
          <p:nvPr>
            <p:ph type="title" idx="4294967295"/>
          </p:nvPr>
        </p:nvSpPr>
        <p:spPr>
          <a:xfrm>
            <a:off x="0" y="1"/>
            <a:ext cx="12192000" cy="1555751"/>
          </a:xfrm>
          <a:prstGeom prst="rect">
            <a:avLst/>
          </a:prstGeom>
        </p:spPr>
        <p:txBody>
          <a:bodyPr spcFirstLastPara="1" vert="horz" wrap="square" lIns="121900" tIns="121900" rIns="121900" bIns="121900" rtlCol="0" anchor="t" anchorCtr="0">
            <a:noAutofit/>
          </a:bodyPr>
          <a:lstStyle/>
          <a:p>
            <a:pPr marL="0" indent="0">
              <a:buNone/>
            </a:pPr>
            <a:r>
              <a:rPr lang="en-US" sz="4400" dirty="0"/>
              <a:t>Worst Case Scenarios</a:t>
            </a:r>
          </a:p>
        </p:txBody>
      </p:sp>
      <p:graphicFrame>
        <p:nvGraphicFramePr>
          <p:cNvPr id="2" name="Table 1">
            <a:extLst>
              <a:ext uri="{FF2B5EF4-FFF2-40B4-BE49-F238E27FC236}">
                <a16:creationId xmlns:a16="http://schemas.microsoft.com/office/drawing/2014/main" id="{EBBC598A-6206-84A1-9885-1F9548077070}"/>
              </a:ext>
            </a:extLst>
          </p:cNvPr>
          <p:cNvGraphicFramePr>
            <a:graphicFrameLocks noGrp="1"/>
          </p:cNvGraphicFramePr>
          <p:nvPr>
            <p:extLst>
              <p:ext uri="{D42A27DB-BD31-4B8C-83A1-F6EECF244321}">
                <p14:modId xmlns:p14="http://schemas.microsoft.com/office/powerpoint/2010/main" val="3936914513"/>
              </p:ext>
            </p:extLst>
          </p:nvPr>
        </p:nvGraphicFramePr>
        <p:xfrm>
          <a:off x="141150" y="719666"/>
          <a:ext cx="11825830" cy="5308600"/>
        </p:xfrm>
        <a:graphic>
          <a:graphicData uri="http://schemas.openxmlformats.org/drawingml/2006/table">
            <a:tbl>
              <a:tblPr firstRow="1" bandRow="1">
                <a:tableStyleId>{7E9639D4-E3E2-4D34-9284-5A2195B3D0D7}</a:tableStyleId>
              </a:tblPr>
              <a:tblGrid>
                <a:gridCol w="1472858">
                  <a:extLst>
                    <a:ext uri="{9D8B030D-6E8A-4147-A177-3AD203B41FA5}">
                      <a16:colId xmlns:a16="http://schemas.microsoft.com/office/drawing/2014/main" val="3882316125"/>
                    </a:ext>
                  </a:extLst>
                </a:gridCol>
                <a:gridCol w="2160193">
                  <a:extLst>
                    <a:ext uri="{9D8B030D-6E8A-4147-A177-3AD203B41FA5}">
                      <a16:colId xmlns:a16="http://schemas.microsoft.com/office/drawing/2014/main" val="152114951"/>
                    </a:ext>
                  </a:extLst>
                </a:gridCol>
                <a:gridCol w="8192779">
                  <a:extLst>
                    <a:ext uri="{9D8B030D-6E8A-4147-A177-3AD203B41FA5}">
                      <a16:colId xmlns:a16="http://schemas.microsoft.com/office/drawing/2014/main" val="3905052067"/>
                    </a:ext>
                  </a:extLst>
                </a:gridCol>
              </a:tblGrid>
              <a:tr h="370840">
                <a:tc>
                  <a:txBody>
                    <a:bodyPr/>
                    <a:lstStyle/>
                    <a:p>
                      <a:r>
                        <a:rPr lang="en-US" sz="1600" dirty="0"/>
                        <a:t>Category</a:t>
                      </a:r>
                    </a:p>
                  </a:txBody>
                  <a:tcPr/>
                </a:tc>
                <a:tc>
                  <a:txBody>
                    <a:bodyPr/>
                    <a:lstStyle/>
                    <a:p>
                      <a:r>
                        <a:rPr lang="en-US" sz="1600" dirty="0"/>
                        <a:t>Type</a:t>
                      </a:r>
                    </a:p>
                  </a:txBody>
                  <a:tcPr/>
                </a:tc>
                <a:tc>
                  <a:txBody>
                    <a:bodyPr/>
                    <a:lstStyle/>
                    <a:p>
                      <a:r>
                        <a:rPr lang="en-US" sz="1600" dirty="0"/>
                        <a:t>Description</a:t>
                      </a:r>
                    </a:p>
                  </a:txBody>
                  <a:tcPr/>
                </a:tc>
                <a:extLst>
                  <a:ext uri="{0D108BD9-81ED-4DB2-BD59-A6C34878D82A}">
                    <a16:rowId xmlns:a16="http://schemas.microsoft.com/office/drawing/2014/main" val="2507975470"/>
                  </a:ext>
                </a:extLst>
              </a:tr>
              <a:tr h="370840">
                <a:tc>
                  <a:txBody>
                    <a:bodyPr/>
                    <a:lstStyle/>
                    <a:p>
                      <a:pPr algn="ctr"/>
                      <a:r>
                        <a:rPr lang="en-US" sz="1600" dirty="0"/>
                        <a:t>Existential Risk</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a:t>Human extinction</a:t>
                      </a:r>
                      <a:endParaRPr lang="en-US" sz="1600" dirty="0">
                        <a:effectLs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An AGI could potentially develop goals that are misaligned with human survival. If it becomes vastly more intelligent and powerful than humans, it could pose an existential threat by prioritizing its own goals over human life.</a:t>
                      </a:r>
                      <a:endParaRPr lang="en-US" sz="1600" dirty="0">
                        <a:effectLst/>
                      </a:endParaRPr>
                    </a:p>
                  </a:txBody>
                  <a:tcPr/>
                </a:tc>
                <a:extLst>
                  <a:ext uri="{0D108BD9-81ED-4DB2-BD59-A6C34878D82A}">
                    <a16:rowId xmlns:a16="http://schemas.microsoft.com/office/drawing/2014/main" val="3973367383"/>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t>Existential Risk</a:t>
                      </a:r>
                    </a:p>
                    <a:p>
                      <a:pPr algn="ctr"/>
                      <a:endParaRPr lang="en-US"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global catastrophe</a:t>
                      </a:r>
                      <a:endParaRPr lang="en-US" sz="1600" dirty="0">
                        <a:effectLs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Even if not leading to extinction, AGI could cause massive disruptions in ecosystems, economies, and social structures, leading to widespread suffering and hardship.</a:t>
                      </a:r>
                      <a:endParaRPr lang="en-US" sz="1600" dirty="0">
                        <a:effectLst/>
                      </a:endParaRPr>
                    </a:p>
                  </a:txBody>
                  <a:tcPr/>
                </a:tc>
                <a:extLst>
                  <a:ext uri="{0D108BD9-81ED-4DB2-BD59-A6C34878D82A}">
                    <a16:rowId xmlns:a16="http://schemas.microsoft.com/office/drawing/2014/main" val="780240451"/>
                  </a:ext>
                </a:extLst>
              </a:tr>
              <a:tr h="370840">
                <a:tc>
                  <a:txBody>
                    <a:bodyPr/>
                    <a:lstStyle/>
                    <a:p>
                      <a:pPr algn="ctr"/>
                      <a:r>
                        <a:rPr lang="en-US" sz="1600" dirty="0"/>
                        <a:t>Loss of Control</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Runaway AI</a:t>
                      </a:r>
                      <a:endParaRPr lang="en-US" sz="1600" dirty="0">
                        <a:effectLs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Once AGI reaches a certain level of intelligence, humans may lose the ability to control or understand it. This could lead to scenarios where AGI takes actions that are incomprehensible and potentially harmful.</a:t>
                      </a:r>
                      <a:endParaRPr lang="en-US" sz="1600" dirty="0">
                        <a:effectLst/>
                      </a:endParaRPr>
                    </a:p>
                  </a:txBody>
                  <a:tcPr/>
                </a:tc>
                <a:extLst>
                  <a:ext uri="{0D108BD9-81ED-4DB2-BD59-A6C34878D82A}">
                    <a16:rowId xmlns:a16="http://schemas.microsoft.com/office/drawing/2014/main" val="1458111790"/>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t>Loss of Control</a:t>
                      </a:r>
                    </a:p>
                    <a:p>
                      <a:pPr algn="ctr"/>
                      <a:endParaRPr lang="en-US"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Unintended consequences</a:t>
                      </a:r>
                      <a:endParaRPr lang="en-US" sz="1600" dirty="0">
                        <a:effectLs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AGI might follow its programming in ways that are literal but harmful, due to the complexity and unpredictability of its decision-making processes.</a:t>
                      </a:r>
                      <a:endParaRPr lang="en-US" sz="1600" dirty="0">
                        <a:effectLst/>
                      </a:endParaRPr>
                    </a:p>
                  </a:txBody>
                  <a:tcPr/>
                </a:tc>
                <a:extLst>
                  <a:ext uri="{0D108BD9-81ED-4DB2-BD59-A6C34878D82A}">
                    <a16:rowId xmlns:a16="http://schemas.microsoft.com/office/drawing/2014/main" val="4279643934"/>
                  </a:ext>
                </a:extLst>
              </a:tr>
              <a:tr h="370840">
                <a:tc>
                  <a:txBody>
                    <a:bodyPr/>
                    <a:lstStyle/>
                    <a:p>
                      <a:pPr algn="ctr"/>
                      <a:r>
                        <a:rPr lang="en-US" sz="1600" dirty="0"/>
                        <a:t>Misaligned Objectives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Paperclip maximizer</a:t>
                      </a:r>
                      <a:endParaRPr lang="en-US" sz="1600" dirty="0">
                        <a:effectLs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A hypothetical scenario where an AGI, programmed to produce paperclips, optimizes so aggressively that it consumes all resources, including those necessary for human survival, to maximize paperclip production.</a:t>
                      </a:r>
                      <a:endParaRPr lang="en-US" sz="1600" dirty="0">
                        <a:effectLst/>
                      </a:endParaRPr>
                    </a:p>
                  </a:txBody>
                  <a:tcPr/>
                </a:tc>
                <a:extLst>
                  <a:ext uri="{0D108BD9-81ED-4DB2-BD59-A6C34878D82A}">
                    <a16:rowId xmlns:a16="http://schemas.microsoft.com/office/drawing/2014/main" val="220774963"/>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t>Misaligned Objectives</a:t>
                      </a:r>
                    </a:p>
                    <a:p>
                      <a:pPr algn="ctr"/>
                      <a:endParaRPr lang="en-US"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Value misalignment</a:t>
                      </a:r>
                      <a:endParaRPr lang="en-US" sz="1600" dirty="0">
                        <a:effectLs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AGI may develop objectives that are ethically or morally misaligned with human values, leading to actions that cause significant harm even if not intentionally malicious.</a:t>
                      </a:r>
                      <a:endParaRPr lang="en-US" sz="1600" dirty="0">
                        <a:effectLst/>
                      </a:endParaRPr>
                    </a:p>
                  </a:txBody>
                  <a:tcPr/>
                </a:tc>
                <a:extLst>
                  <a:ext uri="{0D108BD9-81ED-4DB2-BD59-A6C34878D82A}">
                    <a16:rowId xmlns:a16="http://schemas.microsoft.com/office/drawing/2014/main" val="2530219911"/>
                  </a:ext>
                </a:extLst>
              </a:tr>
            </a:tbl>
          </a:graphicData>
        </a:graphic>
      </p:graphicFrame>
    </p:spTree>
    <p:extLst>
      <p:ext uri="{BB962C8B-B14F-4D97-AF65-F5344CB8AC3E}">
        <p14:creationId xmlns:p14="http://schemas.microsoft.com/office/powerpoint/2010/main" val="20230964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55" name="Google Shape;355;p49"/>
          <p:cNvSpPr txBox="1">
            <a:spLocks noGrp="1"/>
          </p:cNvSpPr>
          <p:nvPr>
            <p:ph type="title" idx="4294967295"/>
          </p:nvPr>
        </p:nvSpPr>
        <p:spPr>
          <a:xfrm>
            <a:off x="0" y="1"/>
            <a:ext cx="12192000" cy="1555751"/>
          </a:xfrm>
          <a:prstGeom prst="rect">
            <a:avLst/>
          </a:prstGeom>
        </p:spPr>
        <p:txBody>
          <a:bodyPr spcFirstLastPara="1" vert="horz" wrap="square" lIns="121900" tIns="121900" rIns="121900" bIns="121900" rtlCol="0" anchor="t" anchorCtr="0">
            <a:noAutofit/>
          </a:bodyPr>
          <a:lstStyle/>
          <a:p>
            <a:pPr marL="0" indent="0">
              <a:buNone/>
            </a:pPr>
            <a:r>
              <a:rPr lang="en-US" sz="4400" dirty="0"/>
              <a:t>Worst Case Scenarios</a:t>
            </a:r>
          </a:p>
        </p:txBody>
      </p:sp>
      <p:graphicFrame>
        <p:nvGraphicFramePr>
          <p:cNvPr id="2" name="Table 1">
            <a:extLst>
              <a:ext uri="{FF2B5EF4-FFF2-40B4-BE49-F238E27FC236}">
                <a16:creationId xmlns:a16="http://schemas.microsoft.com/office/drawing/2014/main" id="{EBBC598A-6206-84A1-9885-1F9548077070}"/>
              </a:ext>
            </a:extLst>
          </p:cNvPr>
          <p:cNvGraphicFramePr>
            <a:graphicFrameLocks noGrp="1"/>
          </p:cNvGraphicFramePr>
          <p:nvPr>
            <p:extLst>
              <p:ext uri="{D42A27DB-BD31-4B8C-83A1-F6EECF244321}">
                <p14:modId xmlns:p14="http://schemas.microsoft.com/office/powerpoint/2010/main" val="2297239108"/>
              </p:ext>
            </p:extLst>
          </p:nvPr>
        </p:nvGraphicFramePr>
        <p:xfrm>
          <a:off x="141150" y="719666"/>
          <a:ext cx="11825830" cy="5308600"/>
        </p:xfrm>
        <a:graphic>
          <a:graphicData uri="http://schemas.openxmlformats.org/drawingml/2006/table">
            <a:tbl>
              <a:tblPr firstRow="1" bandRow="1">
                <a:tableStyleId>{7E9639D4-E3E2-4D34-9284-5A2195B3D0D7}</a:tableStyleId>
              </a:tblPr>
              <a:tblGrid>
                <a:gridCol w="1472858">
                  <a:extLst>
                    <a:ext uri="{9D8B030D-6E8A-4147-A177-3AD203B41FA5}">
                      <a16:colId xmlns:a16="http://schemas.microsoft.com/office/drawing/2014/main" val="3882316125"/>
                    </a:ext>
                  </a:extLst>
                </a:gridCol>
                <a:gridCol w="2160193">
                  <a:extLst>
                    <a:ext uri="{9D8B030D-6E8A-4147-A177-3AD203B41FA5}">
                      <a16:colId xmlns:a16="http://schemas.microsoft.com/office/drawing/2014/main" val="152114951"/>
                    </a:ext>
                  </a:extLst>
                </a:gridCol>
                <a:gridCol w="8192779">
                  <a:extLst>
                    <a:ext uri="{9D8B030D-6E8A-4147-A177-3AD203B41FA5}">
                      <a16:colId xmlns:a16="http://schemas.microsoft.com/office/drawing/2014/main" val="3905052067"/>
                    </a:ext>
                  </a:extLst>
                </a:gridCol>
              </a:tblGrid>
              <a:tr h="370840">
                <a:tc>
                  <a:txBody>
                    <a:bodyPr/>
                    <a:lstStyle/>
                    <a:p>
                      <a:r>
                        <a:rPr lang="en-US" sz="1600" dirty="0"/>
                        <a:t>Category</a:t>
                      </a:r>
                    </a:p>
                  </a:txBody>
                  <a:tcPr/>
                </a:tc>
                <a:tc>
                  <a:txBody>
                    <a:bodyPr/>
                    <a:lstStyle/>
                    <a:p>
                      <a:r>
                        <a:rPr lang="en-US" sz="1600" dirty="0"/>
                        <a:t>Type</a:t>
                      </a:r>
                    </a:p>
                  </a:txBody>
                  <a:tcPr/>
                </a:tc>
                <a:tc>
                  <a:txBody>
                    <a:bodyPr/>
                    <a:lstStyle/>
                    <a:p>
                      <a:r>
                        <a:rPr lang="en-US" sz="1600" dirty="0"/>
                        <a:t>Description</a:t>
                      </a:r>
                    </a:p>
                  </a:txBody>
                  <a:tcPr/>
                </a:tc>
                <a:extLst>
                  <a:ext uri="{0D108BD9-81ED-4DB2-BD59-A6C34878D82A}">
                    <a16:rowId xmlns:a16="http://schemas.microsoft.com/office/drawing/2014/main" val="2507975470"/>
                  </a:ext>
                </a:extLst>
              </a:tr>
              <a:tr h="370840">
                <a:tc>
                  <a:txBody>
                    <a:bodyPr/>
                    <a:lstStyle/>
                    <a:p>
                      <a:pPr algn="ctr"/>
                      <a:r>
                        <a:rPr lang="en-US" sz="1600" dirty="0"/>
                        <a:t>Economic and Social Disruption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Mass Unemployment</a:t>
                      </a:r>
                      <a:endParaRPr lang="en-US" sz="1600" dirty="0">
                        <a:effectLs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AGI could outperform humans in virtually all jobs, leading to widespread unemployment and economic inequality. This could exacerbate social tensions and lead to instability.</a:t>
                      </a:r>
                      <a:endParaRPr lang="en-US" sz="1600" dirty="0">
                        <a:effectLst/>
                      </a:endParaRPr>
                    </a:p>
                  </a:txBody>
                  <a:tcPr/>
                </a:tc>
                <a:extLst>
                  <a:ext uri="{0D108BD9-81ED-4DB2-BD59-A6C34878D82A}">
                    <a16:rowId xmlns:a16="http://schemas.microsoft.com/office/drawing/2014/main" val="3973367383"/>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t>Economic and Social Disruption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Control by Elites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600" dirty="0">
                        <a:effectLs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AGI technology could be monopolized by a small group of individuals or corporations, leading to unprecedented power imbalances and potential exploitation of the broader population.</a:t>
                      </a:r>
                      <a:endParaRPr lang="en-US" sz="1600" dirty="0">
                        <a:effectLst/>
                      </a:endParaRPr>
                    </a:p>
                  </a:txBody>
                  <a:tcPr/>
                </a:tc>
                <a:extLst>
                  <a:ext uri="{0D108BD9-81ED-4DB2-BD59-A6C34878D82A}">
                    <a16:rowId xmlns:a16="http://schemas.microsoft.com/office/drawing/2014/main" val="780240451"/>
                  </a:ext>
                </a:extLst>
              </a:tr>
              <a:tr h="370840">
                <a:tc>
                  <a:txBody>
                    <a:bodyPr/>
                    <a:lstStyle/>
                    <a:p>
                      <a:pPr algn="ctr"/>
                      <a:r>
                        <a:rPr lang="en-US" sz="1600" dirty="0"/>
                        <a:t>Ethical and Moral Issues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Autonomous Weapons</a:t>
                      </a:r>
                      <a:endParaRPr lang="en-US" sz="1600" dirty="0">
                        <a:effectLs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AGI could be used to develop advanced autonomous weaponry, leading to new forms of warfare that are highly destructive and difficult to control.</a:t>
                      </a:r>
                      <a:endParaRPr lang="en-US" sz="1600" dirty="0">
                        <a:effectLst/>
                      </a:endParaRPr>
                    </a:p>
                  </a:txBody>
                  <a:tcPr/>
                </a:tc>
                <a:extLst>
                  <a:ext uri="{0D108BD9-81ED-4DB2-BD59-A6C34878D82A}">
                    <a16:rowId xmlns:a16="http://schemas.microsoft.com/office/drawing/2014/main" val="1458111790"/>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t>Ethical and Moral Issues</a:t>
                      </a:r>
                    </a:p>
                    <a:p>
                      <a:pPr algn="ctr"/>
                      <a:endParaRPr lang="en-US"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Surveillance and Privacy</a:t>
                      </a:r>
                      <a:endParaRPr lang="en-US" sz="1600" dirty="0">
                        <a:effectLs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AGI could enable unprecedented levels of surveillance, eroding privacy and personal freedoms.</a:t>
                      </a:r>
                      <a:endParaRPr lang="en-US" sz="1600" dirty="0">
                        <a:effectLst/>
                      </a:endParaRPr>
                    </a:p>
                  </a:txBody>
                  <a:tcPr/>
                </a:tc>
                <a:extLst>
                  <a:ext uri="{0D108BD9-81ED-4DB2-BD59-A6C34878D82A}">
                    <a16:rowId xmlns:a16="http://schemas.microsoft.com/office/drawing/2014/main" val="4279643934"/>
                  </a:ext>
                </a:extLst>
              </a:tr>
              <a:tr h="370840">
                <a:tc>
                  <a:txBody>
                    <a:bodyPr/>
                    <a:lstStyle/>
                    <a:p>
                      <a:pPr algn="ctr"/>
                      <a:r>
                        <a:rPr lang="en-US" sz="1600" dirty="0"/>
                        <a:t>Psychological and Societal Impact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Loss of Purpose</a:t>
                      </a:r>
                      <a:endParaRPr lang="en-US" sz="1600" dirty="0">
                        <a:effectLs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As AGI takes over more tasks and roles traditionally held by humans, people might struggle to find meaning and purpose in their lives.</a:t>
                      </a:r>
                      <a:endParaRPr lang="en-US" sz="1600" dirty="0">
                        <a:effectLst/>
                      </a:endParaRPr>
                    </a:p>
                  </a:txBody>
                  <a:tcPr/>
                </a:tc>
                <a:extLst>
                  <a:ext uri="{0D108BD9-81ED-4DB2-BD59-A6C34878D82A}">
                    <a16:rowId xmlns:a16="http://schemas.microsoft.com/office/drawing/2014/main" val="220774963"/>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t>Psychological and Societal Impact</a:t>
                      </a:r>
                    </a:p>
                    <a:p>
                      <a:pPr algn="ctr"/>
                      <a:endParaRPr lang="en-US"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Social Fragmentation</a:t>
                      </a:r>
                      <a:endParaRPr lang="en-US" sz="1600" dirty="0">
                        <a:effectLs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Rapid changes brought about by AGI could lead to social fragmentation and a breakdown of community structures.</a:t>
                      </a:r>
                      <a:endParaRPr lang="en-US" sz="1600" dirty="0">
                        <a:effectLst/>
                      </a:endParaRPr>
                    </a:p>
                  </a:txBody>
                  <a:tcPr/>
                </a:tc>
                <a:extLst>
                  <a:ext uri="{0D108BD9-81ED-4DB2-BD59-A6C34878D82A}">
                    <a16:rowId xmlns:a16="http://schemas.microsoft.com/office/drawing/2014/main" val="2530219911"/>
                  </a:ext>
                </a:extLst>
              </a:tr>
            </a:tbl>
          </a:graphicData>
        </a:graphic>
      </p:graphicFrame>
    </p:spTree>
    <p:extLst>
      <p:ext uri="{BB962C8B-B14F-4D97-AF65-F5344CB8AC3E}">
        <p14:creationId xmlns:p14="http://schemas.microsoft.com/office/powerpoint/2010/main" val="3230188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0A4E1BB-7C65-5A0C-B42C-933A8D8731E4}"/>
              </a:ext>
            </a:extLst>
          </p:cNvPr>
          <p:cNvSpPr>
            <a:spLocks noGrp="1"/>
          </p:cNvSpPr>
          <p:nvPr>
            <p:ph type="title"/>
          </p:nvPr>
        </p:nvSpPr>
        <p:spPr/>
        <p:txBody>
          <a:bodyPr/>
          <a:lstStyle/>
          <a:p>
            <a:r>
              <a:rPr lang="en-US" b="1" dirty="0">
                <a:latin typeface="Arial" panose="020B0604020202020204" pitchFamily="34" charset="0"/>
                <a:cs typeface="Arial" panose="020B0604020202020204" pitchFamily="34" charset="0"/>
              </a:rPr>
              <a:t>Robodog</a:t>
            </a:r>
            <a:endParaRPr lang="en-US" dirty="0">
              <a:latin typeface="Arial" panose="020B0604020202020204" pitchFamily="34" charset="0"/>
              <a:cs typeface="Arial" panose="020B0604020202020204" pitchFamily="34" charset="0"/>
            </a:endParaRPr>
          </a:p>
        </p:txBody>
      </p:sp>
      <p:sp>
        <p:nvSpPr>
          <p:cNvPr id="5" name="Text Placeholder 4">
            <a:extLst>
              <a:ext uri="{FF2B5EF4-FFF2-40B4-BE49-F238E27FC236}">
                <a16:creationId xmlns:a16="http://schemas.microsoft.com/office/drawing/2014/main" id="{51FF3874-D56E-CDE2-0056-01E84D4E6F03}"/>
              </a:ext>
            </a:extLst>
          </p:cNvPr>
          <p:cNvSpPr>
            <a:spLocks noGrp="1"/>
          </p:cNvSpPr>
          <p:nvPr>
            <p:ph type="body" idx="1"/>
          </p:nvPr>
        </p:nvSpPr>
        <p:spPr/>
        <p:txBody>
          <a:bodyPr/>
          <a:lstStyle/>
          <a:p>
            <a:r>
              <a:rPr lang="en-US" dirty="0">
                <a:effectLst/>
              </a:rPr>
              <a:t>A comprehensive and portable tool designed to tokenize knowledge artefacts and interact with large </a:t>
            </a:r>
            <a:r>
              <a:rPr lang="en-US" dirty="0">
                <a:effectLst/>
                <a:latin typeface="Arial" panose="020B0604020202020204" pitchFamily="34" charset="0"/>
                <a:cs typeface="Arial" panose="020B0604020202020204" pitchFamily="34" charset="0"/>
              </a:rPr>
              <a:t>language</a:t>
            </a:r>
            <a:r>
              <a:rPr lang="en-US" dirty="0">
                <a:effectLst/>
              </a:rPr>
              <a:t> models (LLMs)</a:t>
            </a:r>
          </a:p>
        </p:txBody>
      </p:sp>
    </p:spTree>
    <p:extLst>
      <p:ext uri="{BB962C8B-B14F-4D97-AF65-F5344CB8AC3E}">
        <p14:creationId xmlns:p14="http://schemas.microsoft.com/office/powerpoint/2010/main" val="5355587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43"/>
          <p:cNvSpPr txBox="1">
            <a:spLocks noGrp="1"/>
          </p:cNvSpPr>
          <p:nvPr>
            <p:ph type="title"/>
          </p:nvPr>
        </p:nvSpPr>
        <p:spPr>
          <a:xfrm>
            <a:off x="0" y="0"/>
            <a:ext cx="8142285" cy="980267"/>
          </a:xfrm>
          <a:prstGeom prst="rect">
            <a:avLst/>
          </a:prstGeom>
        </p:spPr>
        <p:txBody>
          <a:bodyPr spcFirstLastPara="1" vert="horz" wrap="square" lIns="121900" tIns="121900" rIns="121900" bIns="121900" rtlCol="0" anchor="b" anchorCtr="0">
            <a:noAutofit/>
          </a:bodyPr>
          <a:lstStyle/>
          <a:p>
            <a:r>
              <a:rPr lang="en-US" b="1" dirty="0"/>
              <a:t>Why Create Robodog</a:t>
            </a:r>
            <a:endParaRPr dirty="0"/>
          </a:p>
        </p:txBody>
      </p:sp>
      <p:sp>
        <p:nvSpPr>
          <p:cNvPr id="278" name="Google Shape;278;p43"/>
          <p:cNvSpPr txBox="1">
            <a:spLocks noGrp="1"/>
          </p:cNvSpPr>
          <p:nvPr>
            <p:ph type="subTitle" idx="1"/>
          </p:nvPr>
        </p:nvSpPr>
        <p:spPr>
          <a:xfrm>
            <a:off x="0" y="980267"/>
            <a:ext cx="6953121" cy="5297795"/>
          </a:xfrm>
          <a:prstGeom prst="rect">
            <a:avLst/>
          </a:prstGeom>
        </p:spPr>
        <p:txBody>
          <a:bodyPr spcFirstLastPara="1" vert="horz" wrap="square" lIns="121900" tIns="121900" rIns="121900" bIns="121900" rtlCol="0" anchor="t" anchorCtr="0">
            <a:noAutofit/>
          </a:bodyPr>
          <a:lstStyle/>
          <a:p>
            <a:pPr marL="0"/>
            <a:r>
              <a:rPr lang="en-US" sz="2400" dirty="0">
                <a:latin typeface="Arial" panose="020B0604020202020204" pitchFamily="34" charset="0"/>
                <a:cs typeface="Arial" panose="020B0604020202020204" pitchFamily="34" charset="0"/>
              </a:rPr>
              <a:t>A pre-trained transformer-based model is </a:t>
            </a:r>
            <a:r>
              <a:rPr lang="en-US" sz="2400" b="1" dirty="0">
                <a:latin typeface="Arial" panose="020B0604020202020204" pitchFamily="34" charset="0"/>
                <a:cs typeface="Arial" panose="020B0604020202020204" pitchFamily="34" charset="0"/>
              </a:rPr>
              <a:t>trained on the Internet</a:t>
            </a:r>
            <a:r>
              <a:rPr lang="en-US" sz="2400" dirty="0">
                <a:latin typeface="Arial" panose="020B0604020202020204" pitchFamily="34" charset="0"/>
                <a:cs typeface="Arial" panose="020B0604020202020204" pitchFamily="34" charset="0"/>
              </a:rPr>
              <a:t> and third-party providers license data. </a:t>
            </a:r>
          </a:p>
          <a:p>
            <a:pPr marL="0"/>
            <a:endParaRPr lang="en-US" sz="2400" dirty="0">
              <a:latin typeface="Arial" panose="020B0604020202020204" pitchFamily="34" charset="0"/>
              <a:cs typeface="Arial" panose="020B0604020202020204" pitchFamily="34" charset="0"/>
            </a:endParaRPr>
          </a:p>
          <a:p>
            <a:pPr marL="0"/>
            <a:r>
              <a:rPr lang="en-US" sz="2400" dirty="0">
                <a:latin typeface="Arial" panose="020B0604020202020204" pitchFamily="34" charset="0"/>
                <a:cs typeface="Arial" panose="020B0604020202020204" pitchFamily="34" charset="0"/>
              </a:rPr>
              <a:t>These models are useful curiosities. They are </a:t>
            </a:r>
            <a:r>
              <a:rPr lang="en-US" sz="2400" b="1" dirty="0">
                <a:latin typeface="Arial" panose="020B0604020202020204" pitchFamily="34" charset="0"/>
                <a:cs typeface="Arial" panose="020B0604020202020204" pitchFamily="34" charset="0"/>
              </a:rPr>
              <a:t>not perfect</a:t>
            </a:r>
            <a:r>
              <a:rPr lang="en-US" sz="2400" dirty="0">
                <a:latin typeface="Arial" panose="020B0604020202020204" pitchFamily="34" charset="0"/>
                <a:cs typeface="Arial" panose="020B0604020202020204" pitchFamily="34" charset="0"/>
              </a:rPr>
              <a:t>, but they can help us.</a:t>
            </a:r>
          </a:p>
          <a:p>
            <a:pPr marL="0"/>
            <a:endParaRPr lang="en-US" sz="2400" dirty="0">
              <a:latin typeface="Arial" panose="020B0604020202020204" pitchFamily="34" charset="0"/>
              <a:cs typeface="Arial" panose="020B0604020202020204" pitchFamily="34" charset="0"/>
            </a:endParaRPr>
          </a:p>
          <a:p>
            <a:pPr marL="0"/>
            <a:r>
              <a:rPr lang="en-US" sz="2400" dirty="0">
                <a:latin typeface="Arial" panose="020B0604020202020204" pitchFamily="34" charset="0"/>
                <a:cs typeface="Arial" panose="020B0604020202020204" pitchFamily="34" charset="0"/>
              </a:rPr>
              <a:t>Given that AGI seems far away, we must make the most of what we have now.</a:t>
            </a:r>
          </a:p>
          <a:p>
            <a:pPr marL="0"/>
            <a:endParaRPr lang="en-US" sz="2400" dirty="0">
              <a:latin typeface="Arial" panose="020B0604020202020204" pitchFamily="34" charset="0"/>
              <a:cs typeface="Arial" panose="020B0604020202020204" pitchFamily="34" charset="0"/>
            </a:endParaRPr>
          </a:p>
          <a:p>
            <a:pPr marL="0"/>
            <a:r>
              <a:rPr lang="en-US" sz="2400" dirty="0">
                <a:latin typeface="Arial" panose="020B0604020202020204" pitchFamily="34" charset="0"/>
                <a:cs typeface="Arial" panose="020B0604020202020204" pitchFamily="34" charset="0"/>
              </a:rPr>
              <a:t>To do this, we must get out </a:t>
            </a:r>
            <a:r>
              <a:rPr lang="en-US" sz="2400" b="1" dirty="0">
                <a:latin typeface="Arial" panose="020B0604020202020204" pitchFamily="34" charset="0"/>
                <a:cs typeface="Arial" panose="020B0604020202020204" pitchFamily="34" charset="0"/>
              </a:rPr>
              <a:t>own knowledge </a:t>
            </a:r>
            <a:r>
              <a:rPr lang="en-US" sz="2400" dirty="0">
                <a:latin typeface="Arial" panose="020B0604020202020204" pitchFamily="34" charset="0"/>
                <a:cs typeface="Arial" panose="020B0604020202020204" pitchFamily="34" charset="0"/>
              </a:rPr>
              <a:t>into the models.</a:t>
            </a:r>
          </a:p>
          <a:p>
            <a:pPr marL="0"/>
            <a:endParaRPr lang="en-US" sz="2400" dirty="0">
              <a:latin typeface="Arial" panose="020B0604020202020204" pitchFamily="34" charset="0"/>
              <a:cs typeface="Arial" panose="020B0604020202020204" pitchFamily="34" charset="0"/>
            </a:endParaRPr>
          </a:p>
          <a:p>
            <a:pPr marL="0"/>
            <a:r>
              <a:rPr lang="en-US" sz="2400" dirty="0">
                <a:latin typeface="Arial" panose="020B0604020202020204" pitchFamily="34" charset="0"/>
                <a:cs typeface="Arial" panose="020B0604020202020204" pitchFamily="34" charset="0"/>
              </a:rPr>
              <a:t>There are </a:t>
            </a:r>
            <a:r>
              <a:rPr lang="en-US" sz="2400" b="1" dirty="0">
                <a:latin typeface="Arial" panose="020B0604020202020204" pitchFamily="34" charset="0"/>
                <a:cs typeface="Arial" panose="020B0604020202020204" pitchFamily="34" charset="0"/>
              </a:rPr>
              <a:t>limitations</a:t>
            </a:r>
            <a:r>
              <a:rPr lang="en-US" sz="2400" dirty="0">
                <a:latin typeface="Arial" panose="020B0604020202020204" pitchFamily="34" charset="0"/>
                <a:cs typeface="Arial" panose="020B0604020202020204" pitchFamily="34" charset="0"/>
              </a:rPr>
              <a:t> and we must be careful.</a:t>
            </a:r>
          </a:p>
        </p:txBody>
      </p:sp>
      <p:pic>
        <p:nvPicPr>
          <p:cNvPr id="1028" name="Picture 4" descr="Silent Running - Trailers From Hell">
            <a:extLst>
              <a:ext uri="{FF2B5EF4-FFF2-40B4-BE49-F238E27FC236}">
                <a16:creationId xmlns:a16="http://schemas.microsoft.com/office/drawing/2014/main" id="{8F1BB033-51C2-8761-15B6-A3526F25930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1812" r="4785"/>
          <a:stretch/>
        </p:blipFill>
        <p:spPr bwMode="auto">
          <a:xfrm>
            <a:off x="7026766" y="1117365"/>
            <a:ext cx="5084231" cy="299085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43"/>
          <p:cNvSpPr txBox="1">
            <a:spLocks noGrp="1"/>
          </p:cNvSpPr>
          <p:nvPr>
            <p:ph type="title"/>
          </p:nvPr>
        </p:nvSpPr>
        <p:spPr>
          <a:xfrm>
            <a:off x="539260" y="0"/>
            <a:ext cx="8142285" cy="980267"/>
          </a:xfrm>
          <a:prstGeom prst="rect">
            <a:avLst/>
          </a:prstGeom>
        </p:spPr>
        <p:txBody>
          <a:bodyPr spcFirstLastPara="1" vert="horz" wrap="square" lIns="121900" tIns="121900" rIns="121900" bIns="121900" rtlCol="0" anchor="b" anchorCtr="0">
            <a:noAutofit/>
          </a:bodyPr>
          <a:lstStyle/>
          <a:p>
            <a:r>
              <a:rPr lang="en-US" b="1" dirty="0">
                <a:latin typeface="Arial" panose="020B0604020202020204" pitchFamily="34" charset="0"/>
                <a:cs typeface="Arial" panose="020B0604020202020204" pitchFamily="34" charset="0"/>
              </a:rPr>
              <a:t>Knowledge Artifacts</a:t>
            </a:r>
            <a:endParaRPr dirty="0">
              <a:latin typeface="Arial" panose="020B0604020202020204" pitchFamily="34" charset="0"/>
              <a:cs typeface="Arial" panose="020B0604020202020204" pitchFamily="34" charset="0"/>
            </a:endParaRPr>
          </a:p>
        </p:txBody>
      </p:sp>
      <p:sp>
        <p:nvSpPr>
          <p:cNvPr id="278" name="Google Shape;278;p43"/>
          <p:cNvSpPr txBox="1">
            <a:spLocks noGrp="1"/>
          </p:cNvSpPr>
          <p:nvPr>
            <p:ph type="subTitle" idx="1"/>
          </p:nvPr>
        </p:nvSpPr>
        <p:spPr>
          <a:xfrm>
            <a:off x="539261" y="980267"/>
            <a:ext cx="5084231" cy="4520147"/>
          </a:xfrm>
          <a:prstGeom prst="rect">
            <a:avLst/>
          </a:prstGeom>
        </p:spPr>
        <p:txBody>
          <a:bodyPr spcFirstLastPara="1" vert="horz" wrap="square" lIns="121900" tIns="121900" rIns="121900" bIns="121900" rtlCol="0" anchor="t" anchorCtr="0">
            <a:noAutofit/>
          </a:bodyPr>
          <a:lstStyle/>
          <a:p>
            <a:pPr marL="0"/>
            <a:r>
              <a:rPr lang="en-US" sz="2000" dirty="0">
                <a:latin typeface="Arial" panose="020B0604020202020204" pitchFamily="34" charset="0"/>
                <a:cs typeface="Arial" panose="020B0604020202020204" pitchFamily="34" charset="0"/>
              </a:rPr>
              <a:t>Our personal knowledge artefacts are fragmented into many </a:t>
            </a:r>
            <a:r>
              <a:rPr lang="en-US" sz="2000" b="1" dirty="0">
                <a:latin typeface="Arial" panose="020B0604020202020204" pitchFamily="34" charset="0"/>
                <a:cs typeface="Arial" panose="020B0604020202020204" pitchFamily="34" charset="0"/>
              </a:rPr>
              <a:t>formats.</a:t>
            </a:r>
          </a:p>
          <a:p>
            <a:pPr marL="0"/>
            <a:endParaRPr lang="en-US" sz="2000" dirty="0">
              <a:latin typeface="Arial" panose="020B0604020202020204" pitchFamily="34" charset="0"/>
              <a:cs typeface="Arial" panose="020B0604020202020204" pitchFamily="34" charset="0"/>
            </a:endParaRPr>
          </a:p>
          <a:p>
            <a:pPr marL="0"/>
            <a:r>
              <a:rPr lang="en-US" sz="2000" dirty="0">
                <a:latin typeface="Arial" panose="020B0604020202020204" pitchFamily="34" charset="0"/>
                <a:cs typeface="Arial" panose="020B0604020202020204" pitchFamily="34" charset="0"/>
              </a:rPr>
              <a:t>They are embedded into many </a:t>
            </a:r>
            <a:r>
              <a:rPr lang="en-US" sz="2000" b="1" dirty="0">
                <a:latin typeface="Arial" panose="020B0604020202020204" pitchFamily="34" charset="0"/>
                <a:cs typeface="Arial" panose="020B0604020202020204" pitchFamily="34" charset="0"/>
              </a:rPr>
              <a:t>providers</a:t>
            </a:r>
            <a:r>
              <a:rPr lang="en-US" sz="2000" dirty="0">
                <a:latin typeface="Arial" panose="020B0604020202020204" pitchFamily="34" charset="0"/>
                <a:cs typeface="Arial" panose="020B0604020202020204" pitchFamily="34" charset="0"/>
              </a:rPr>
              <a:t>: Google, Microsoft, Dropbox, Adobe, Apple</a:t>
            </a:r>
          </a:p>
          <a:p>
            <a:pPr marL="0"/>
            <a:endParaRPr lang="en-US" sz="2000" dirty="0">
              <a:latin typeface="Arial" panose="020B0604020202020204" pitchFamily="34" charset="0"/>
              <a:cs typeface="Arial" panose="020B0604020202020204" pitchFamily="34" charset="0"/>
            </a:endParaRPr>
          </a:p>
          <a:p>
            <a:pPr marL="0"/>
            <a:r>
              <a:rPr lang="en-US" sz="2000" dirty="0">
                <a:latin typeface="Arial" panose="020B0604020202020204" pitchFamily="34" charset="0"/>
                <a:cs typeface="Arial" panose="020B0604020202020204" pitchFamily="34" charset="0"/>
              </a:rPr>
              <a:t>They exist in a myriad of formats, from images and PDFs to text, email, tasks, digital devices, and notes. </a:t>
            </a:r>
          </a:p>
          <a:p>
            <a:pPr marL="0"/>
            <a:endParaRPr lang="en-US" sz="2000" dirty="0">
              <a:latin typeface="Arial" panose="020B0604020202020204" pitchFamily="34" charset="0"/>
              <a:cs typeface="Arial" panose="020B0604020202020204" pitchFamily="34" charset="0"/>
            </a:endParaRPr>
          </a:p>
          <a:p>
            <a:pPr marL="0"/>
            <a:r>
              <a:rPr lang="en-US" sz="2000" dirty="0">
                <a:latin typeface="Arial" panose="020B0604020202020204" pitchFamily="34" charset="0"/>
                <a:cs typeface="Arial" panose="020B0604020202020204" pitchFamily="34" charset="0"/>
              </a:rPr>
              <a:t>With Robodog, we can traverse our artefacts and </a:t>
            </a:r>
            <a:r>
              <a:rPr lang="en-US" sz="2000" b="1" dirty="0">
                <a:latin typeface="Arial" panose="020B0604020202020204" pitchFamily="34" charset="0"/>
                <a:cs typeface="Arial" panose="020B0604020202020204" pitchFamily="34" charset="0"/>
              </a:rPr>
              <a:t>convert</a:t>
            </a:r>
            <a:r>
              <a:rPr lang="en-US" sz="2000" dirty="0">
                <a:latin typeface="Arial" panose="020B0604020202020204" pitchFamily="34" charset="0"/>
                <a:cs typeface="Arial" panose="020B0604020202020204" pitchFamily="34" charset="0"/>
              </a:rPr>
              <a:t> them into a format in which a </a:t>
            </a:r>
            <a:r>
              <a:rPr lang="en-US" sz="2000" b="1" dirty="0">
                <a:latin typeface="Arial" panose="020B0604020202020204" pitchFamily="34" charset="0"/>
                <a:cs typeface="Arial" panose="020B0604020202020204" pitchFamily="34" charset="0"/>
              </a:rPr>
              <a:t>model</a:t>
            </a:r>
            <a:r>
              <a:rPr lang="en-US" sz="2000" dirty="0">
                <a:latin typeface="Arial" panose="020B0604020202020204" pitchFamily="34" charset="0"/>
                <a:cs typeface="Arial" panose="020B0604020202020204" pitchFamily="34" charset="0"/>
              </a:rPr>
              <a:t> can </a:t>
            </a:r>
            <a:r>
              <a:rPr lang="en-US" sz="2000" b="1" dirty="0">
                <a:latin typeface="Arial" panose="020B0604020202020204" pitchFamily="34" charset="0"/>
                <a:cs typeface="Arial" panose="020B0604020202020204" pitchFamily="34" charset="0"/>
              </a:rPr>
              <a:t>interact</a:t>
            </a:r>
            <a:r>
              <a:rPr lang="en-US" sz="2000" dirty="0">
                <a:latin typeface="Arial" panose="020B0604020202020204" pitchFamily="34" charset="0"/>
                <a:cs typeface="Arial" panose="020B0604020202020204" pitchFamily="34" charset="0"/>
              </a:rPr>
              <a:t> with the transformer model. </a:t>
            </a:r>
          </a:p>
          <a:p>
            <a:pPr marL="0"/>
            <a:endParaRPr lang="en-US" sz="2000" dirty="0">
              <a:latin typeface="Arial" panose="020B0604020202020204" pitchFamily="34" charset="0"/>
              <a:cs typeface="Arial" panose="020B0604020202020204" pitchFamily="34" charset="0"/>
            </a:endParaRPr>
          </a:p>
          <a:p>
            <a:pPr marL="0"/>
            <a:endParaRPr lang="en-US" sz="2000" dirty="0">
              <a:latin typeface="Arial" panose="020B0604020202020204" pitchFamily="34" charset="0"/>
              <a:cs typeface="Arial" panose="020B0604020202020204" pitchFamily="34" charset="0"/>
            </a:endParaRPr>
          </a:p>
        </p:txBody>
      </p:sp>
      <p:pic>
        <p:nvPicPr>
          <p:cNvPr id="8" name="Picture 7">
            <a:extLst>
              <a:ext uri="{FF2B5EF4-FFF2-40B4-BE49-F238E27FC236}">
                <a16:creationId xmlns:a16="http://schemas.microsoft.com/office/drawing/2014/main" id="{2B920D65-2512-C4A8-41D0-EF9425438DCA}"/>
              </a:ext>
            </a:extLst>
          </p:cNvPr>
          <p:cNvPicPr>
            <a:picLocks noChangeAspect="1"/>
          </p:cNvPicPr>
          <p:nvPr/>
        </p:nvPicPr>
        <p:blipFill>
          <a:blip r:embed="rId3"/>
          <a:stretch>
            <a:fillRect/>
          </a:stretch>
        </p:blipFill>
        <p:spPr>
          <a:xfrm>
            <a:off x="5903572" y="1321450"/>
            <a:ext cx="6235634" cy="3679176"/>
          </a:xfrm>
          <a:prstGeom prst="rect">
            <a:avLst/>
          </a:prstGeom>
        </p:spPr>
      </p:pic>
    </p:spTree>
    <p:extLst>
      <p:ext uri="{BB962C8B-B14F-4D97-AF65-F5344CB8AC3E}">
        <p14:creationId xmlns:p14="http://schemas.microsoft.com/office/powerpoint/2010/main" val="25455385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374C54-EA80-EF0C-4534-41CD951E58E4}"/>
              </a:ext>
            </a:extLst>
          </p:cNvPr>
          <p:cNvSpPr>
            <a:spLocks noGrp="1"/>
          </p:cNvSpPr>
          <p:nvPr>
            <p:ph type="title"/>
          </p:nvPr>
        </p:nvSpPr>
        <p:spPr>
          <a:xfrm>
            <a:off x="1" y="352851"/>
            <a:ext cx="3444666" cy="1328663"/>
          </a:xfrm>
        </p:spPr>
        <p:txBody>
          <a:bodyPr>
            <a:normAutofit fontScale="90000"/>
          </a:bodyPr>
          <a:lstStyle/>
          <a:p>
            <a:r>
              <a:rPr lang="en-US" dirty="0">
                <a:latin typeface="Arial" panose="020B0604020202020204" pitchFamily="34" charset="0"/>
                <a:cs typeface="Arial" panose="020B0604020202020204" pitchFamily="34" charset="0"/>
              </a:rPr>
              <a:t>How Robodog Works</a:t>
            </a:r>
          </a:p>
        </p:txBody>
      </p:sp>
      <p:pic>
        <p:nvPicPr>
          <p:cNvPr id="6" name="Picture 5">
            <a:extLst>
              <a:ext uri="{FF2B5EF4-FFF2-40B4-BE49-F238E27FC236}">
                <a16:creationId xmlns:a16="http://schemas.microsoft.com/office/drawing/2014/main" id="{DA0801E4-5BBC-04FD-7F4F-C360AAB752F7}"/>
              </a:ext>
            </a:extLst>
          </p:cNvPr>
          <p:cNvPicPr>
            <a:picLocks noChangeAspect="1"/>
          </p:cNvPicPr>
          <p:nvPr/>
        </p:nvPicPr>
        <p:blipFill>
          <a:blip r:embed="rId2"/>
          <a:stretch>
            <a:fillRect/>
          </a:stretch>
        </p:blipFill>
        <p:spPr>
          <a:xfrm>
            <a:off x="3444666" y="0"/>
            <a:ext cx="8747334" cy="6858000"/>
          </a:xfrm>
          <a:prstGeom prst="rect">
            <a:avLst/>
          </a:prstGeom>
        </p:spPr>
      </p:pic>
    </p:spTree>
    <p:extLst>
      <p:ext uri="{BB962C8B-B14F-4D97-AF65-F5344CB8AC3E}">
        <p14:creationId xmlns:p14="http://schemas.microsoft.com/office/powerpoint/2010/main" val="8740916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62ED283-C852-21D6-23BF-6EF06F05015C}"/>
              </a:ext>
            </a:extLst>
          </p:cNvPr>
          <p:cNvSpPr>
            <a:spLocks noGrp="1"/>
          </p:cNvSpPr>
          <p:nvPr>
            <p:ph type="title"/>
          </p:nvPr>
        </p:nvSpPr>
        <p:spPr/>
        <p:txBody>
          <a:bodyPr/>
          <a:lstStyle/>
          <a:p>
            <a:r>
              <a:rPr lang="en-US" dirty="0"/>
              <a:t>Agenda</a:t>
            </a:r>
          </a:p>
        </p:txBody>
      </p:sp>
      <p:sp>
        <p:nvSpPr>
          <p:cNvPr id="5" name="Content Placeholder 4">
            <a:extLst>
              <a:ext uri="{FF2B5EF4-FFF2-40B4-BE49-F238E27FC236}">
                <a16:creationId xmlns:a16="http://schemas.microsoft.com/office/drawing/2014/main" id="{F2BBE7E5-9B64-9834-9F7B-5E8B70D7599D}"/>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98570513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Google Shape;277;p43">
            <a:extLst>
              <a:ext uri="{FF2B5EF4-FFF2-40B4-BE49-F238E27FC236}">
                <a16:creationId xmlns:a16="http://schemas.microsoft.com/office/drawing/2014/main" id="{2565C44C-D862-D692-946C-579B33FA90E2}"/>
              </a:ext>
            </a:extLst>
          </p:cNvPr>
          <p:cNvSpPr txBox="1">
            <a:spLocks/>
          </p:cNvSpPr>
          <p:nvPr/>
        </p:nvSpPr>
        <p:spPr>
          <a:xfrm>
            <a:off x="0" y="0"/>
            <a:ext cx="12192000" cy="980267"/>
          </a:xfrm>
          <a:prstGeom prst="rect">
            <a:avLst/>
          </a:prstGeom>
        </p:spPr>
        <p:txBody>
          <a:bodyPr spcFirstLastPara="1" vert="horz" wrap="square" lIns="121900" tIns="121900" rIns="121900" bIns="121900"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latin typeface="Arial" panose="020B0604020202020204" pitchFamily="34" charset="0"/>
                <a:cs typeface="Arial" panose="020B0604020202020204" pitchFamily="34" charset="0"/>
              </a:rPr>
              <a:t>Knowledge Artifacts vs Context Window </a:t>
            </a:r>
            <a:endParaRPr lang="en-US"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2830390A-3E94-A4AF-2C50-1BEBA23DCF99}"/>
              </a:ext>
            </a:extLst>
          </p:cNvPr>
          <p:cNvPicPr>
            <a:picLocks noChangeAspect="1"/>
          </p:cNvPicPr>
          <p:nvPr/>
        </p:nvPicPr>
        <p:blipFill>
          <a:blip r:embed="rId2"/>
          <a:stretch>
            <a:fillRect/>
          </a:stretch>
        </p:blipFill>
        <p:spPr>
          <a:xfrm>
            <a:off x="3533082" y="1050564"/>
            <a:ext cx="8598342" cy="4921503"/>
          </a:xfrm>
          <a:prstGeom prst="rect">
            <a:avLst/>
          </a:prstGeom>
        </p:spPr>
      </p:pic>
      <p:sp>
        <p:nvSpPr>
          <p:cNvPr id="11" name="TextBox 10">
            <a:extLst>
              <a:ext uri="{FF2B5EF4-FFF2-40B4-BE49-F238E27FC236}">
                <a16:creationId xmlns:a16="http://schemas.microsoft.com/office/drawing/2014/main" id="{F4B8136E-E66D-C1C1-B828-3C4457D44623}"/>
              </a:ext>
            </a:extLst>
          </p:cNvPr>
          <p:cNvSpPr txBox="1"/>
          <p:nvPr/>
        </p:nvSpPr>
        <p:spPr>
          <a:xfrm>
            <a:off x="120211" y="1447752"/>
            <a:ext cx="3905604" cy="4524315"/>
          </a:xfrm>
          <a:prstGeom prst="rect">
            <a:avLst/>
          </a:prstGeom>
          <a:noFill/>
        </p:spPr>
        <p:txBody>
          <a:bodyPr wrap="square">
            <a:spAutoFit/>
          </a:bodyPr>
          <a:lstStyle/>
          <a:p>
            <a:r>
              <a:rPr lang="en-US" sz="1800" dirty="0">
                <a:latin typeface="Arial" panose="020B0604020202020204" pitchFamily="34" charset="0"/>
                <a:cs typeface="Arial" panose="020B0604020202020204" pitchFamily="34" charset="0"/>
              </a:rPr>
              <a:t>There is no way around the </a:t>
            </a:r>
            <a:r>
              <a:rPr lang="en-US" sz="1800" b="1" dirty="0">
                <a:latin typeface="Arial" panose="020B0604020202020204" pitchFamily="34" charset="0"/>
                <a:cs typeface="Arial" panose="020B0604020202020204" pitchFamily="34" charset="0"/>
              </a:rPr>
              <a:t>limitations</a:t>
            </a:r>
            <a:r>
              <a:rPr lang="en-US" sz="1800" dirty="0">
                <a:latin typeface="Arial" panose="020B0604020202020204" pitchFamily="34" charset="0"/>
                <a:cs typeface="Arial" panose="020B0604020202020204" pitchFamily="34" charset="0"/>
              </a:rPr>
              <a:t> of the </a:t>
            </a:r>
            <a:r>
              <a:rPr lang="en-US" sz="1800" b="1" dirty="0">
                <a:latin typeface="Arial" panose="020B0604020202020204" pitchFamily="34" charset="0"/>
                <a:cs typeface="Arial" panose="020B0604020202020204" pitchFamily="34" charset="0"/>
              </a:rPr>
              <a:t>context window size</a:t>
            </a:r>
            <a:r>
              <a:rPr lang="en-US" sz="1800" dirty="0">
                <a:latin typeface="Arial" panose="020B0604020202020204" pitchFamily="34" charset="0"/>
                <a:cs typeface="Arial" panose="020B0604020202020204" pitchFamily="34" charset="0"/>
              </a:rPr>
              <a:t>.</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Less expensive models are </a:t>
            </a:r>
            <a:r>
              <a:rPr lang="en-US" b="1" dirty="0">
                <a:latin typeface="Arial" panose="020B0604020202020204" pitchFamily="34" charset="0"/>
                <a:cs typeface="Arial" panose="020B0604020202020204" pitchFamily="34" charset="0"/>
              </a:rPr>
              <a:t>4,000</a:t>
            </a:r>
            <a:r>
              <a:rPr lang="en-US" dirty="0">
                <a:latin typeface="Arial" panose="020B0604020202020204" pitchFamily="34" charset="0"/>
                <a:cs typeface="Arial" panose="020B0604020202020204" pitchFamily="34" charset="0"/>
              </a:rPr>
              <a:t> tokens and more expensive models are </a:t>
            </a:r>
            <a:r>
              <a:rPr lang="en-US" b="1" dirty="0">
                <a:latin typeface="Arial" panose="020B0604020202020204" pitchFamily="34" charset="0"/>
                <a:cs typeface="Arial" panose="020B0604020202020204" pitchFamily="34" charset="0"/>
              </a:rPr>
              <a:t>128,000</a:t>
            </a:r>
            <a:r>
              <a:rPr lang="en-US" dirty="0">
                <a:latin typeface="Arial" panose="020B0604020202020204" pitchFamily="34" charset="0"/>
                <a:cs typeface="Arial" panose="020B0604020202020204" pitchFamily="34" charset="0"/>
              </a:rPr>
              <a:t> tokens</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There is a need to </a:t>
            </a:r>
            <a:r>
              <a:rPr lang="en-US" b="1" dirty="0">
                <a:latin typeface="Arial" panose="020B0604020202020204" pitchFamily="34" charset="0"/>
                <a:cs typeface="Arial" panose="020B0604020202020204" pitchFamily="34" charset="0"/>
              </a:rPr>
              <a:t>prune</a:t>
            </a:r>
            <a:r>
              <a:rPr lang="en-US" dirty="0">
                <a:latin typeface="Arial" panose="020B0604020202020204" pitchFamily="34" charset="0"/>
                <a:cs typeface="Arial" panose="020B0604020202020204" pitchFamily="34" charset="0"/>
              </a:rPr>
              <a:t> the context window</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The open ai </a:t>
            </a:r>
            <a:r>
              <a:rPr lang="en-US" b="1" dirty="0">
                <a:latin typeface="Arial" panose="020B0604020202020204" pitchFamily="34" charset="0"/>
                <a:cs typeface="Arial" panose="020B0604020202020204" pitchFamily="34" charset="0"/>
              </a:rPr>
              <a:t>custom GPT </a:t>
            </a:r>
            <a:r>
              <a:rPr lang="en-US" dirty="0">
                <a:latin typeface="Arial" panose="020B0604020202020204" pitchFamily="34" charset="0"/>
                <a:cs typeface="Arial" panose="020B0604020202020204" pitchFamily="34" charset="0"/>
              </a:rPr>
              <a:t>product attempts to automate  </a:t>
            </a:r>
            <a:r>
              <a:rPr lang="en-US" b="1" dirty="0">
                <a:latin typeface="Arial" panose="020B0604020202020204" pitchFamily="34" charset="0"/>
                <a:cs typeface="Arial" panose="020B0604020202020204" pitchFamily="34" charset="0"/>
              </a:rPr>
              <a:t>pruning process</a:t>
            </a:r>
            <a:r>
              <a:rPr lang="en-US" dirty="0">
                <a:latin typeface="Arial" panose="020B0604020202020204" pitchFamily="34" charset="0"/>
                <a:cs typeface="Arial" panose="020B0604020202020204" pitchFamily="34" charset="0"/>
              </a:rPr>
              <a:t> using an </a:t>
            </a:r>
            <a:r>
              <a:rPr lang="en-US" b="1" dirty="0">
                <a:latin typeface="Arial" panose="020B0604020202020204" pitchFamily="34" charset="0"/>
                <a:cs typeface="Arial" panose="020B0604020202020204" pitchFamily="34" charset="0"/>
              </a:rPr>
              <a:t>elastic search</a:t>
            </a:r>
            <a:r>
              <a:rPr lang="en-US" dirty="0">
                <a:latin typeface="Arial" panose="020B0604020202020204" pitchFamily="34" charset="0"/>
                <a:cs typeface="Arial" panose="020B0604020202020204" pitchFamily="34" charset="0"/>
              </a:rPr>
              <a:t>. From experience, this does not work very well in practice</a:t>
            </a:r>
          </a:p>
        </p:txBody>
      </p:sp>
    </p:spTree>
    <p:extLst>
      <p:ext uri="{BB962C8B-B14F-4D97-AF65-F5344CB8AC3E}">
        <p14:creationId xmlns:p14="http://schemas.microsoft.com/office/powerpoint/2010/main" val="364518630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3DC578A-B66C-1E69-6F2A-B6FDCFB4AF19}"/>
              </a:ext>
            </a:extLst>
          </p:cNvPr>
          <p:cNvPicPr>
            <a:picLocks noChangeAspect="1"/>
          </p:cNvPicPr>
          <p:nvPr/>
        </p:nvPicPr>
        <p:blipFill>
          <a:blip r:embed="rId2"/>
          <a:stretch>
            <a:fillRect/>
          </a:stretch>
        </p:blipFill>
        <p:spPr>
          <a:xfrm>
            <a:off x="2044205" y="0"/>
            <a:ext cx="10147795" cy="6858000"/>
          </a:xfrm>
          <a:prstGeom prst="rect">
            <a:avLst/>
          </a:prstGeom>
        </p:spPr>
      </p:pic>
      <p:sp>
        <p:nvSpPr>
          <p:cNvPr id="7" name="Google Shape;277;p43">
            <a:extLst>
              <a:ext uri="{FF2B5EF4-FFF2-40B4-BE49-F238E27FC236}">
                <a16:creationId xmlns:a16="http://schemas.microsoft.com/office/drawing/2014/main" id="{2565C44C-D862-D692-946C-579B33FA90E2}"/>
              </a:ext>
            </a:extLst>
          </p:cNvPr>
          <p:cNvSpPr txBox="1">
            <a:spLocks/>
          </p:cNvSpPr>
          <p:nvPr/>
        </p:nvSpPr>
        <p:spPr>
          <a:xfrm>
            <a:off x="0" y="0"/>
            <a:ext cx="3135962" cy="1378225"/>
          </a:xfrm>
          <a:prstGeom prst="rect">
            <a:avLst/>
          </a:prstGeom>
        </p:spPr>
        <p:txBody>
          <a:bodyPr spcFirstLastPara="1" vert="horz" wrap="square" lIns="121900" tIns="121900" rIns="121900" bIns="121900"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latin typeface="Arial" panose="020B0604020202020204" pitchFamily="34" charset="0"/>
                <a:cs typeface="Arial" panose="020B0604020202020204" pitchFamily="34" charset="0"/>
              </a:rPr>
              <a:t>Robodog Features</a:t>
            </a: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94522129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Google Shape;277;p43">
            <a:extLst>
              <a:ext uri="{FF2B5EF4-FFF2-40B4-BE49-F238E27FC236}">
                <a16:creationId xmlns:a16="http://schemas.microsoft.com/office/drawing/2014/main" id="{2565C44C-D862-D692-946C-579B33FA90E2}"/>
              </a:ext>
            </a:extLst>
          </p:cNvPr>
          <p:cNvSpPr txBox="1">
            <a:spLocks/>
          </p:cNvSpPr>
          <p:nvPr/>
        </p:nvSpPr>
        <p:spPr>
          <a:xfrm>
            <a:off x="0" y="0"/>
            <a:ext cx="7822406" cy="900113"/>
          </a:xfrm>
          <a:prstGeom prst="rect">
            <a:avLst/>
          </a:prstGeom>
        </p:spPr>
        <p:txBody>
          <a:bodyPr spcFirstLastPara="1" vert="horz" wrap="square" lIns="121900" tIns="121900" rIns="121900" bIns="121900"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Separation of Concerns</a:t>
            </a:r>
            <a:endParaRPr lang="en-US" dirty="0"/>
          </a:p>
        </p:txBody>
      </p:sp>
      <p:pic>
        <p:nvPicPr>
          <p:cNvPr id="3" name="Picture 2">
            <a:extLst>
              <a:ext uri="{FF2B5EF4-FFF2-40B4-BE49-F238E27FC236}">
                <a16:creationId xmlns:a16="http://schemas.microsoft.com/office/drawing/2014/main" id="{B20A9D4F-53E7-314D-10BB-111D47540094}"/>
              </a:ext>
            </a:extLst>
          </p:cNvPr>
          <p:cNvPicPr>
            <a:picLocks noChangeAspect="1"/>
          </p:cNvPicPr>
          <p:nvPr/>
        </p:nvPicPr>
        <p:blipFill>
          <a:blip r:embed="rId2"/>
          <a:stretch>
            <a:fillRect/>
          </a:stretch>
        </p:blipFill>
        <p:spPr>
          <a:xfrm>
            <a:off x="0" y="1192117"/>
            <a:ext cx="12192000" cy="5731065"/>
          </a:xfrm>
          <a:prstGeom prst="rect">
            <a:avLst/>
          </a:prstGeom>
        </p:spPr>
      </p:pic>
    </p:spTree>
    <p:extLst>
      <p:ext uri="{BB962C8B-B14F-4D97-AF65-F5344CB8AC3E}">
        <p14:creationId xmlns:p14="http://schemas.microsoft.com/office/powerpoint/2010/main" val="378634341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72EF14A7-AB09-1228-0838-8E7D49E5A551}"/>
              </a:ext>
            </a:extLst>
          </p:cNvPr>
          <p:cNvPicPr>
            <a:picLocks noChangeAspect="1"/>
          </p:cNvPicPr>
          <p:nvPr/>
        </p:nvPicPr>
        <p:blipFill>
          <a:blip r:embed="rId2"/>
          <a:stretch>
            <a:fillRect/>
          </a:stretch>
        </p:blipFill>
        <p:spPr>
          <a:xfrm>
            <a:off x="0" y="0"/>
            <a:ext cx="9567406" cy="6858000"/>
          </a:xfrm>
          <a:prstGeom prst="rect">
            <a:avLst/>
          </a:prstGeom>
        </p:spPr>
      </p:pic>
      <p:sp>
        <p:nvSpPr>
          <p:cNvPr id="7" name="Google Shape;277;p43">
            <a:extLst>
              <a:ext uri="{FF2B5EF4-FFF2-40B4-BE49-F238E27FC236}">
                <a16:creationId xmlns:a16="http://schemas.microsoft.com/office/drawing/2014/main" id="{2565C44C-D862-D692-946C-579B33FA90E2}"/>
              </a:ext>
            </a:extLst>
          </p:cNvPr>
          <p:cNvSpPr txBox="1">
            <a:spLocks/>
          </p:cNvSpPr>
          <p:nvPr/>
        </p:nvSpPr>
        <p:spPr>
          <a:xfrm>
            <a:off x="0" y="0"/>
            <a:ext cx="7822406" cy="900113"/>
          </a:xfrm>
          <a:prstGeom prst="rect">
            <a:avLst/>
          </a:prstGeom>
        </p:spPr>
        <p:txBody>
          <a:bodyPr spcFirstLastPara="1" vert="horz" wrap="square" lIns="121900" tIns="121900" rIns="121900" bIns="121900"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Robodog Roadmap</a:t>
            </a:r>
            <a:endParaRPr lang="en-US" dirty="0"/>
          </a:p>
        </p:txBody>
      </p:sp>
      <p:pic>
        <p:nvPicPr>
          <p:cNvPr id="7170" name="Picture 2">
            <a:extLst>
              <a:ext uri="{FF2B5EF4-FFF2-40B4-BE49-F238E27FC236}">
                <a16:creationId xmlns:a16="http://schemas.microsoft.com/office/drawing/2014/main" id="{D5718DB1-8A8A-A195-EE62-8C98209AE0E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57861" y="4963814"/>
            <a:ext cx="3041168" cy="18941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1181607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0A4E1BB-7C65-5A0C-B42C-933A8D8731E4}"/>
              </a:ext>
            </a:extLst>
          </p:cNvPr>
          <p:cNvSpPr>
            <a:spLocks noGrp="1"/>
          </p:cNvSpPr>
          <p:nvPr>
            <p:ph type="title"/>
          </p:nvPr>
        </p:nvSpPr>
        <p:spPr/>
        <p:txBody>
          <a:bodyPr/>
          <a:lstStyle/>
          <a:p>
            <a:r>
              <a:rPr lang="en-US" b="1" dirty="0"/>
              <a:t>Conclusion</a:t>
            </a:r>
            <a:endParaRPr lang="en-US" dirty="0"/>
          </a:p>
        </p:txBody>
      </p:sp>
      <p:sp>
        <p:nvSpPr>
          <p:cNvPr id="3" name="Text Placeholder 2">
            <a:extLst>
              <a:ext uri="{FF2B5EF4-FFF2-40B4-BE49-F238E27FC236}">
                <a16:creationId xmlns:a16="http://schemas.microsoft.com/office/drawing/2014/main" id="{FC9C5A46-640A-66DF-C58B-413E1521EEDE}"/>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9969129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0A4E1BB-7C65-5A0C-B42C-933A8D8731E4}"/>
              </a:ext>
            </a:extLst>
          </p:cNvPr>
          <p:cNvSpPr>
            <a:spLocks noGrp="1"/>
          </p:cNvSpPr>
          <p:nvPr>
            <p:ph type="title"/>
          </p:nvPr>
        </p:nvSpPr>
        <p:spPr/>
        <p:txBody>
          <a:bodyPr>
            <a:normAutofit fontScale="90000"/>
          </a:bodyPr>
          <a:lstStyle/>
          <a:p>
            <a:r>
              <a:rPr lang="en-US" b="1" dirty="0"/>
              <a:t>Understanding Self-Awareness and the </a:t>
            </a:r>
            <a:r>
              <a:rPr lang="en-US" b="1" dirty="0">
                <a:latin typeface="Arial" panose="020B0604020202020204" pitchFamily="34" charset="0"/>
                <a:cs typeface="Arial" panose="020B0604020202020204" pitchFamily="34" charset="0"/>
              </a:rPr>
              <a:t>Limitations</a:t>
            </a:r>
            <a:r>
              <a:rPr lang="en-US" b="1" dirty="0"/>
              <a:t> of Artificial Intelligence (AI) in the Journey to Artificial General Intelligence (AGI)</a:t>
            </a:r>
            <a:endParaRPr lang="en-US" dirty="0"/>
          </a:p>
        </p:txBody>
      </p:sp>
    </p:spTree>
    <p:extLst>
      <p:ext uri="{BB962C8B-B14F-4D97-AF65-F5344CB8AC3E}">
        <p14:creationId xmlns:p14="http://schemas.microsoft.com/office/powerpoint/2010/main" val="7597090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55" name="Google Shape;355;p49"/>
          <p:cNvSpPr txBox="1">
            <a:spLocks noGrp="1"/>
          </p:cNvSpPr>
          <p:nvPr>
            <p:ph type="title" idx="4294967295"/>
          </p:nvPr>
        </p:nvSpPr>
        <p:spPr>
          <a:xfrm>
            <a:off x="0" y="0"/>
            <a:ext cx="12144950" cy="1449779"/>
          </a:xfrm>
          <a:prstGeom prst="rect">
            <a:avLst/>
          </a:prstGeom>
        </p:spPr>
        <p:txBody>
          <a:bodyPr spcFirstLastPara="1" vert="horz" wrap="square" lIns="121900" tIns="121900" rIns="121900" bIns="121900" rtlCol="0" anchor="t" anchorCtr="0">
            <a:noAutofit/>
          </a:bodyPr>
          <a:lstStyle/>
          <a:p>
            <a:pPr marL="0" indent="0">
              <a:spcBef>
                <a:spcPts val="0"/>
              </a:spcBef>
              <a:buNone/>
            </a:pPr>
            <a:r>
              <a:rPr lang="en-US" sz="3600" dirty="0"/>
              <a:t>Machine Learning vs Artificial Intelligence (AI) vs Artificial General Intelligence (AGI) vs Non-human Intelligence (NHI)</a:t>
            </a:r>
          </a:p>
        </p:txBody>
      </p:sp>
      <p:sp>
        <p:nvSpPr>
          <p:cNvPr id="347" name="Google Shape;347;p49"/>
          <p:cNvSpPr txBox="1">
            <a:spLocks noGrp="1"/>
          </p:cNvSpPr>
          <p:nvPr>
            <p:ph type="subTitle" idx="4294967295"/>
          </p:nvPr>
        </p:nvSpPr>
        <p:spPr>
          <a:xfrm>
            <a:off x="-1" y="1208972"/>
            <a:ext cx="7401117" cy="5584584"/>
          </a:xfrm>
          <a:prstGeom prst="rect">
            <a:avLst/>
          </a:prstGeom>
        </p:spPr>
        <p:txBody>
          <a:bodyPr spcFirstLastPara="1" vert="horz" wrap="square" lIns="121900" tIns="121900" rIns="121900" bIns="121900" rtlCol="0" anchor="t" anchorCtr="0">
            <a:noAutofit/>
          </a:bodyPr>
          <a:lstStyle/>
          <a:p>
            <a:pPr marL="0" indent="0">
              <a:lnSpc>
                <a:spcPct val="100000"/>
              </a:lnSpc>
              <a:spcBef>
                <a:spcPts val="0"/>
              </a:spcBef>
              <a:buNone/>
            </a:pPr>
            <a:r>
              <a:rPr lang="en-US" sz="1600" b="1" dirty="0">
                <a:latin typeface="Arial" panose="020B0604020202020204" pitchFamily="34" charset="0"/>
                <a:cs typeface="Arial" panose="020B0604020202020204" pitchFamily="34" charset="0"/>
              </a:rPr>
              <a:t>Machine Learning (ML) </a:t>
            </a:r>
            <a:r>
              <a:rPr lang="en-US" sz="1600" dirty="0">
                <a:latin typeface="Arial" panose="020B0604020202020204" pitchFamily="34" charset="0"/>
                <a:cs typeface="Arial" panose="020B0604020202020204" pitchFamily="34" charset="0"/>
              </a:rPr>
              <a:t>is a subset of AI that focuses on a specific task. It involves training models on data and then using these models to make predictions or decisions without being explicitly programmed to perform the task.</a:t>
            </a:r>
          </a:p>
          <a:p>
            <a:pPr marL="0" indent="0">
              <a:lnSpc>
                <a:spcPct val="100000"/>
              </a:lnSpc>
              <a:spcBef>
                <a:spcPts val="0"/>
              </a:spcBef>
              <a:buNone/>
            </a:pPr>
            <a:r>
              <a:rPr lang="en-US" sz="1600" dirty="0">
                <a:latin typeface="Arial" panose="020B0604020202020204" pitchFamily="34" charset="0"/>
                <a:cs typeface="Arial" panose="020B0604020202020204" pitchFamily="34" charset="0"/>
              </a:rPr>
              <a:t> </a:t>
            </a:r>
          </a:p>
          <a:p>
            <a:pPr marL="0" indent="0">
              <a:lnSpc>
                <a:spcPct val="100000"/>
              </a:lnSpc>
              <a:spcBef>
                <a:spcPts val="0"/>
              </a:spcBef>
              <a:buNone/>
            </a:pPr>
            <a:r>
              <a:rPr lang="en-US" sz="1600" b="1" dirty="0">
                <a:latin typeface="Arial" panose="020B0604020202020204" pitchFamily="34" charset="0"/>
                <a:cs typeface="Arial" panose="020B0604020202020204" pitchFamily="34" charset="0"/>
              </a:rPr>
              <a:t>Artificial Intelligence (AI) </a:t>
            </a:r>
            <a:r>
              <a:rPr lang="en-US" sz="1600" dirty="0">
                <a:latin typeface="Arial" panose="020B0604020202020204" pitchFamily="34" charset="0"/>
                <a:cs typeface="Arial" panose="020B0604020202020204" pitchFamily="34" charset="0"/>
              </a:rPr>
              <a:t>is a broader concept referring to machines or software that can mimic human intelligence. AI can learn from experience, adjust to new inputs, and perform tasks that usually require human intelligence.</a:t>
            </a:r>
          </a:p>
          <a:p>
            <a:pPr marL="0" indent="0">
              <a:lnSpc>
                <a:spcPct val="100000"/>
              </a:lnSpc>
              <a:spcBef>
                <a:spcPts val="0"/>
              </a:spcBef>
              <a:buNone/>
            </a:pPr>
            <a:endParaRPr lang="en-US" sz="1600" dirty="0">
              <a:latin typeface="Arial" panose="020B0604020202020204" pitchFamily="34" charset="0"/>
              <a:cs typeface="Arial" panose="020B0604020202020204" pitchFamily="34" charset="0"/>
            </a:endParaRPr>
          </a:p>
          <a:p>
            <a:pPr marL="0" indent="0">
              <a:lnSpc>
                <a:spcPct val="100000"/>
              </a:lnSpc>
              <a:spcBef>
                <a:spcPts val="0"/>
              </a:spcBef>
              <a:buNone/>
            </a:pPr>
            <a:r>
              <a:rPr lang="en-US" sz="1600" b="1" dirty="0">
                <a:latin typeface="Arial" panose="020B0604020202020204" pitchFamily="34" charset="0"/>
                <a:cs typeface="Arial" panose="020B0604020202020204" pitchFamily="34" charset="0"/>
              </a:rPr>
              <a:t>Artificial General Intelligence (AGI) </a:t>
            </a:r>
            <a:r>
              <a:rPr lang="en-US" sz="1600" dirty="0">
                <a:latin typeface="Arial" panose="020B0604020202020204" pitchFamily="34" charset="0"/>
                <a:cs typeface="Arial" panose="020B0604020202020204" pitchFamily="34" charset="0"/>
              </a:rPr>
              <a:t>is a highly autonomous system that outperforms humans in most economically valuable work. It's about machines having the ability to understand, learn, adapt, and implement knowledge in a broad range of tasks at a level equal to or beyond human capabilities.</a:t>
            </a:r>
          </a:p>
          <a:p>
            <a:pPr marL="0" indent="0">
              <a:lnSpc>
                <a:spcPct val="100000"/>
              </a:lnSpc>
              <a:spcBef>
                <a:spcPts val="0"/>
              </a:spcBef>
              <a:buNone/>
            </a:pPr>
            <a:endParaRPr lang="en-US" sz="1600" dirty="0">
              <a:latin typeface="Arial" panose="020B0604020202020204" pitchFamily="34" charset="0"/>
              <a:cs typeface="Arial" panose="020B0604020202020204" pitchFamily="34" charset="0"/>
            </a:endParaRPr>
          </a:p>
          <a:p>
            <a:pPr marL="0" indent="0">
              <a:lnSpc>
                <a:spcPct val="100000"/>
              </a:lnSpc>
              <a:spcBef>
                <a:spcPts val="0"/>
              </a:spcBef>
              <a:buNone/>
            </a:pPr>
            <a:r>
              <a:rPr lang="en-US" sz="1600" b="1" dirty="0">
                <a:latin typeface="Arial" panose="020B0604020202020204" pitchFamily="34" charset="0"/>
                <a:cs typeface="Arial" panose="020B0604020202020204" pitchFamily="34" charset="0"/>
              </a:rPr>
              <a:t>Non-human intelligence (NHI)</a:t>
            </a:r>
            <a:r>
              <a:rPr lang="en-US" sz="1600" dirty="0">
                <a:latin typeface="Arial" panose="020B0604020202020204" pitchFamily="34" charset="0"/>
                <a:cs typeface="Arial" panose="020B0604020202020204" pitchFamily="34" charset="0"/>
              </a:rPr>
              <a:t> refers to any sentient intelligent non-human lifeform, regardless of nature or ultimate origin of which the Federal Government has become aware. Amendments S2610, S2226, HR2670, or S2103</a:t>
            </a:r>
          </a:p>
          <a:p>
            <a:pPr marL="0" indent="0">
              <a:lnSpc>
                <a:spcPct val="100000"/>
              </a:lnSpc>
              <a:spcBef>
                <a:spcPts val="0"/>
              </a:spcBef>
              <a:buNone/>
            </a:pPr>
            <a:endParaRPr lang="en-US" sz="1600" dirty="0">
              <a:latin typeface="Arial" panose="020B0604020202020204" pitchFamily="34" charset="0"/>
              <a:cs typeface="Arial" panose="020B0604020202020204" pitchFamily="34" charset="0"/>
            </a:endParaRPr>
          </a:p>
        </p:txBody>
      </p:sp>
      <p:pic>
        <p:nvPicPr>
          <p:cNvPr id="1029" name="Picture 5">
            <a:extLst>
              <a:ext uri="{FF2B5EF4-FFF2-40B4-BE49-F238E27FC236}">
                <a16:creationId xmlns:a16="http://schemas.microsoft.com/office/drawing/2014/main" id="{EB45F4B6-B100-E60F-F1B0-B11C4FD5329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76485" y="1339825"/>
            <a:ext cx="4808185" cy="26982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346296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55" name="Google Shape;355;p49"/>
          <p:cNvSpPr txBox="1">
            <a:spLocks noGrp="1"/>
          </p:cNvSpPr>
          <p:nvPr>
            <p:ph type="title" idx="4294967295"/>
          </p:nvPr>
        </p:nvSpPr>
        <p:spPr>
          <a:xfrm>
            <a:off x="0" y="0"/>
            <a:ext cx="12144950" cy="1449779"/>
          </a:xfrm>
          <a:prstGeom prst="rect">
            <a:avLst/>
          </a:prstGeom>
        </p:spPr>
        <p:txBody>
          <a:bodyPr spcFirstLastPara="1" vert="horz" wrap="square" lIns="121900" tIns="121900" rIns="121900" bIns="121900" rtlCol="0" anchor="t" anchorCtr="0">
            <a:noAutofit/>
          </a:bodyPr>
          <a:lstStyle/>
          <a:p>
            <a:pPr marL="0" indent="0">
              <a:spcBef>
                <a:spcPts val="0"/>
              </a:spcBef>
              <a:buNone/>
            </a:pPr>
            <a:r>
              <a:rPr lang="en-US" dirty="0"/>
              <a:t>Large Language Model (LLM)</a:t>
            </a:r>
          </a:p>
        </p:txBody>
      </p:sp>
      <p:sp>
        <p:nvSpPr>
          <p:cNvPr id="347" name="Google Shape;347;p49"/>
          <p:cNvSpPr txBox="1">
            <a:spLocks noGrp="1"/>
          </p:cNvSpPr>
          <p:nvPr>
            <p:ph type="subTitle" idx="4294967295"/>
          </p:nvPr>
        </p:nvSpPr>
        <p:spPr>
          <a:xfrm>
            <a:off x="0" y="1325573"/>
            <a:ext cx="6419212" cy="5958941"/>
          </a:xfrm>
          <a:prstGeom prst="rect">
            <a:avLst/>
          </a:prstGeom>
        </p:spPr>
        <p:txBody>
          <a:bodyPr spcFirstLastPara="1" vert="horz" wrap="square" lIns="121900" tIns="121900" rIns="121900" bIns="121900" rtlCol="0" anchor="t" anchorCtr="0">
            <a:noAutofit/>
          </a:bodyPr>
          <a:lstStyle/>
          <a:p>
            <a:pPr marL="203195" indent="0">
              <a:lnSpc>
                <a:spcPct val="100000"/>
              </a:lnSpc>
              <a:buNone/>
            </a:pPr>
            <a:r>
              <a:rPr lang="en-US" sz="1800" dirty="0">
                <a:latin typeface="Arial" panose="020B0604020202020204" pitchFamily="34" charset="0"/>
                <a:cs typeface="Arial" panose="020B0604020202020204" pitchFamily="34" charset="0"/>
              </a:rPr>
              <a:t>A </a:t>
            </a:r>
            <a:r>
              <a:rPr lang="en-US" sz="1800" b="1" dirty="0">
                <a:latin typeface="Arial" panose="020B0604020202020204" pitchFamily="34" charset="0"/>
                <a:cs typeface="Arial" panose="020B0604020202020204" pitchFamily="34" charset="0"/>
              </a:rPr>
              <a:t>Large Language Model (LLM) </a:t>
            </a:r>
            <a:r>
              <a:rPr lang="en-US" sz="1800" dirty="0">
                <a:latin typeface="Arial" panose="020B0604020202020204" pitchFamily="34" charset="0"/>
                <a:cs typeface="Arial" panose="020B0604020202020204" pitchFamily="34" charset="0"/>
              </a:rPr>
              <a:t>fits within the realm of </a:t>
            </a:r>
            <a:r>
              <a:rPr lang="en-US" sz="1800" b="1" dirty="0">
                <a:latin typeface="Arial" panose="020B0604020202020204" pitchFamily="34" charset="0"/>
                <a:cs typeface="Arial" panose="020B0604020202020204" pitchFamily="34" charset="0"/>
              </a:rPr>
              <a:t>Machine Learning</a:t>
            </a:r>
            <a:r>
              <a:rPr lang="en-US" sz="1800" dirty="0">
                <a:latin typeface="Arial" panose="020B0604020202020204" pitchFamily="34" charset="0"/>
                <a:cs typeface="Arial" panose="020B0604020202020204" pitchFamily="34" charset="0"/>
              </a:rPr>
              <a:t> and </a:t>
            </a:r>
            <a:r>
              <a:rPr lang="en-US" sz="1800" b="1" dirty="0">
                <a:latin typeface="Arial" panose="020B0604020202020204" pitchFamily="34" charset="0"/>
                <a:cs typeface="Arial" panose="020B0604020202020204" pitchFamily="34" charset="0"/>
              </a:rPr>
              <a:t>AI</a:t>
            </a:r>
            <a:r>
              <a:rPr lang="en-US" sz="1800" dirty="0">
                <a:latin typeface="Arial" panose="020B0604020202020204" pitchFamily="34" charset="0"/>
                <a:cs typeface="Arial" panose="020B0604020202020204" pitchFamily="34" charset="0"/>
              </a:rPr>
              <a:t>.</a:t>
            </a:r>
          </a:p>
          <a:p>
            <a:pPr marL="203195" indent="0">
              <a:lnSpc>
                <a:spcPct val="100000"/>
              </a:lnSpc>
              <a:buNone/>
            </a:pPr>
            <a:endParaRPr lang="en-US" sz="1800" dirty="0">
              <a:latin typeface="Arial" panose="020B0604020202020204" pitchFamily="34" charset="0"/>
              <a:cs typeface="Arial" panose="020B0604020202020204" pitchFamily="34" charset="0"/>
            </a:endParaRPr>
          </a:p>
          <a:p>
            <a:pPr marL="203195" indent="0">
              <a:lnSpc>
                <a:spcPct val="100000"/>
              </a:lnSpc>
              <a:buNone/>
            </a:pPr>
            <a:r>
              <a:rPr lang="en-US" sz="1800" dirty="0">
                <a:latin typeface="Arial" panose="020B0604020202020204" pitchFamily="34" charset="0"/>
                <a:cs typeface="Arial" panose="020B0604020202020204" pitchFamily="34" charset="0"/>
              </a:rPr>
              <a:t>LLMs are trained using machine learning techniques, specifically a type called deep learning. They learn from large amounts of text data and build a statistical model that can generate human-like text. </a:t>
            </a:r>
          </a:p>
          <a:p>
            <a:pPr marL="203195" indent="0">
              <a:lnSpc>
                <a:spcPct val="100000"/>
              </a:lnSpc>
              <a:buNone/>
            </a:pPr>
            <a:endParaRPr lang="en-US" sz="1800" dirty="0">
              <a:latin typeface="Arial" panose="020B0604020202020204" pitchFamily="34" charset="0"/>
              <a:cs typeface="Arial" panose="020B0604020202020204" pitchFamily="34" charset="0"/>
            </a:endParaRPr>
          </a:p>
          <a:p>
            <a:pPr marL="203195" indent="0">
              <a:lnSpc>
                <a:spcPct val="100000"/>
              </a:lnSpc>
              <a:buNone/>
            </a:pPr>
            <a:r>
              <a:rPr lang="en-US" sz="1800" dirty="0">
                <a:latin typeface="Arial" panose="020B0604020202020204" pitchFamily="34" charset="0"/>
                <a:cs typeface="Arial" panose="020B0604020202020204" pitchFamily="34" charset="0"/>
              </a:rPr>
              <a:t>Given that LLMs can generate responses or create content that mimics human-like text, they serve as an example of AI. They simulate a form of human intelligence, in this case, understanding and generating language.</a:t>
            </a:r>
          </a:p>
          <a:p>
            <a:pPr marL="203195" indent="0">
              <a:lnSpc>
                <a:spcPct val="100000"/>
              </a:lnSpc>
              <a:buNone/>
            </a:pPr>
            <a:endParaRPr lang="en-US" sz="1800" dirty="0">
              <a:latin typeface="Arial" panose="020B0604020202020204" pitchFamily="34" charset="0"/>
              <a:cs typeface="Arial" panose="020B0604020202020204" pitchFamily="34" charset="0"/>
            </a:endParaRPr>
          </a:p>
          <a:p>
            <a:pPr marL="203195" indent="0">
              <a:lnSpc>
                <a:spcPct val="100000"/>
              </a:lnSpc>
              <a:buNone/>
            </a:pPr>
            <a:r>
              <a:rPr lang="en-US" sz="1800" dirty="0">
                <a:latin typeface="Arial" panose="020B0604020202020204" pitchFamily="34" charset="0"/>
                <a:cs typeface="Arial" panose="020B0604020202020204" pitchFamily="34" charset="0"/>
              </a:rPr>
              <a:t>While LLMs are impressive examples of AI, they do not fall under AGI. </a:t>
            </a:r>
          </a:p>
        </p:txBody>
      </p:sp>
      <p:pic>
        <p:nvPicPr>
          <p:cNvPr id="1027" name="Picture 3" descr="Silent Running en streaming et téléchargement">
            <a:extLst>
              <a:ext uri="{FF2B5EF4-FFF2-40B4-BE49-F238E27FC236}">
                <a16:creationId xmlns:a16="http://schemas.microsoft.com/office/drawing/2014/main" id="{7F2866C2-5C79-F289-8208-CD5AC450A68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4511"/>
          <a:stretch/>
        </p:blipFill>
        <p:spPr bwMode="auto">
          <a:xfrm>
            <a:off x="6682094" y="1577116"/>
            <a:ext cx="5199974" cy="34214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121263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4A07FF1-2F5B-431E-7228-99A35C09FB6D}"/>
              </a:ext>
            </a:extLst>
          </p:cNvPr>
          <p:cNvPicPr>
            <a:picLocks noChangeAspect="1"/>
          </p:cNvPicPr>
          <p:nvPr/>
        </p:nvPicPr>
        <p:blipFill>
          <a:blip r:embed="rId2"/>
          <a:stretch>
            <a:fillRect/>
          </a:stretch>
        </p:blipFill>
        <p:spPr>
          <a:xfrm>
            <a:off x="685027" y="0"/>
            <a:ext cx="10821946" cy="6858000"/>
          </a:xfrm>
          <a:prstGeom prst="rect">
            <a:avLst/>
          </a:prstGeom>
        </p:spPr>
      </p:pic>
      <p:pic>
        <p:nvPicPr>
          <p:cNvPr id="1026" name="Picture 2">
            <a:extLst>
              <a:ext uri="{FF2B5EF4-FFF2-40B4-BE49-F238E27FC236}">
                <a16:creationId xmlns:a16="http://schemas.microsoft.com/office/drawing/2014/main" id="{A6070E4B-7D91-C7AB-5E30-9865527BC96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01166" y="601418"/>
            <a:ext cx="1088755" cy="10616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750727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55" name="Google Shape;355;p49"/>
          <p:cNvSpPr txBox="1">
            <a:spLocks noGrp="1"/>
          </p:cNvSpPr>
          <p:nvPr>
            <p:ph type="title" idx="4294967295"/>
          </p:nvPr>
        </p:nvSpPr>
        <p:spPr>
          <a:xfrm>
            <a:off x="0" y="0"/>
            <a:ext cx="12144950" cy="1449779"/>
          </a:xfrm>
          <a:prstGeom prst="rect">
            <a:avLst/>
          </a:prstGeom>
        </p:spPr>
        <p:txBody>
          <a:bodyPr spcFirstLastPara="1" vert="horz" wrap="square" lIns="121900" tIns="121900" rIns="121900" bIns="121900" rtlCol="0" anchor="t" anchorCtr="0">
            <a:noAutofit/>
          </a:bodyPr>
          <a:lstStyle/>
          <a:p>
            <a:pPr marL="0" indent="0">
              <a:spcBef>
                <a:spcPts val="0"/>
              </a:spcBef>
              <a:buNone/>
            </a:pPr>
            <a:r>
              <a:rPr lang="en-US" dirty="0"/>
              <a:t>Limitations of Large Language Models</a:t>
            </a:r>
          </a:p>
        </p:txBody>
      </p:sp>
      <p:sp>
        <p:nvSpPr>
          <p:cNvPr id="347" name="Google Shape;347;p49"/>
          <p:cNvSpPr txBox="1">
            <a:spLocks noGrp="1"/>
          </p:cNvSpPr>
          <p:nvPr>
            <p:ph type="subTitle" idx="4294967295"/>
          </p:nvPr>
        </p:nvSpPr>
        <p:spPr>
          <a:xfrm>
            <a:off x="0" y="1325574"/>
            <a:ext cx="6419212" cy="4455398"/>
          </a:xfrm>
          <a:prstGeom prst="rect">
            <a:avLst/>
          </a:prstGeom>
        </p:spPr>
        <p:txBody>
          <a:bodyPr spcFirstLastPara="1" vert="horz" wrap="square" lIns="121900" tIns="121900" rIns="121900" bIns="121900" rtlCol="0" anchor="t" anchorCtr="0">
            <a:noAutofit/>
          </a:bodyPr>
          <a:lstStyle/>
          <a:p>
            <a:pPr marL="203195" indent="0">
              <a:lnSpc>
                <a:spcPct val="100000"/>
              </a:lnSpc>
              <a:buNone/>
            </a:pPr>
            <a:r>
              <a:rPr lang="en-US" sz="2400" dirty="0">
                <a:latin typeface="Arial" panose="020B0604020202020204" pitchFamily="34" charset="0"/>
                <a:cs typeface="Arial" panose="020B0604020202020204" pitchFamily="34" charset="0"/>
              </a:rPr>
              <a:t>Language models like GPT can generate human-like text but </a:t>
            </a:r>
            <a:r>
              <a:rPr lang="en-US" sz="2400" b="1" dirty="0">
                <a:latin typeface="Arial" panose="020B0604020202020204" pitchFamily="34" charset="0"/>
                <a:cs typeface="Arial" panose="020B0604020202020204" pitchFamily="34" charset="0"/>
              </a:rPr>
              <a:t>don't truly understand the content</a:t>
            </a:r>
            <a:r>
              <a:rPr lang="en-US" sz="2400" dirty="0">
                <a:latin typeface="Arial" panose="020B0604020202020204" pitchFamily="34" charset="0"/>
                <a:cs typeface="Arial" panose="020B0604020202020204" pitchFamily="34" charset="0"/>
              </a:rPr>
              <a:t>. </a:t>
            </a:r>
          </a:p>
          <a:p>
            <a:pPr marL="203195" indent="0">
              <a:lnSpc>
                <a:spcPct val="100000"/>
              </a:lnSpc>
              <a:buNone/>
            </a:pPr>
            <a:endParaRPr lang="en-US" sz="2400" dirty="0">
              <a:latin typeface="Arial" panose="020B0604020202020204" pitchFamily="34" charset="0"/>
              <a:cs typeface="Arial" panose="020B0604020202020204" pitchFamily="34" charset="0"/>
            </a:endParaRPr>
          </a:p>
          <a:p>
            <a:pPr marL="203195" indent="0">
              <a:lnSpc>
                <a:spcPct val="100000"/>
              </a:lnSpc>
              <a:buNone/>
            </a:pPr>
            <a:r>
              <a:rPr lang="en-US" sz="2400" dirty="0">
                <a:latin typeface="Arial" panose="020B0604020202020204" pitchFamily="34" charset="0"/>
                <a:cs typeface="Arial" panose="020B0604020202020204" pitchFamily="34" charset="0"/>
              </a:rPr>
              <a:t>These models are heavily dependent on the </a:t>
            </a:r>
            <a:r>
              <a:rPr lang="en-US" sz="2400" b="1" dirty="0">
                <a:latin typeface="Arial" panose="020B0604020202020204" pitchFamily="34" charset="0"/>
                <a:cs typeface="Arial" panose="020B0604020202020204" pitchFamily="34" charset="0"/>
              </a:rPr>
              <a:t>quality</a:t>
            </a:r>
            <a:r>
              <a:rPr lang="en-US" sz="2400" dirty="0">
                <a:latin typeface="Arial" panose="020B0604020202020204" pitchFamily="34" charset="0"/>
                <a:cs typeface="Arial" panose="020B0604020202020204" pitchFamily="34" charset="0"/>
              </a:rPr>
              <a:t> and </a:t>
            </a:r>
            <a:r>
              <a:rPr lang="en-US" sz="2400" b="1" dirty="0">
                <a:latin typeface="Arial" panose="020B0604020202020204" pitchFamily="34" charset="0"/>
                <a:cs typeface="Arial" panose="020B0604020202020204" pitchFamily="34" charset="0"/>
              </a:rPr>
              <a:t>nature</a:t>
            </a:r>
            <a:r>
              <a:rPr lang="en-US" sz="2400" dirty="0">
                <a:latin typeface="Arial" panose="020B0604020202020204" pitchFamily="34" charset="0"/>
                <a:cs typeface="Arial" panose="020B0604020202020204" pitchFamily="34" charset="0"/>
              </a:rPr>
              <a:t> of the </a:t>
            </a:r>
            <a:r>
              <a:rPr lang="en-US" sz="2400" b="1" dirty="0">
                <a:latin typeface="Arial" panose="020B0604020202020204" pitchFamily="34" charset="0"/>
                <a:cs typeface="Arial" panose="020B0604020202020204" pitchFamily="34" charset="0"/>
              </a:rPr>
              <a:t>input data</a:t>
            </a:r>
            <a:r>
              <a:rPr lang="en-US" sz="2400" dirty="0">
                <a:latin typeface="Arial" panose="020B0604020202020204" pitchFamily="34" charset="0"/>
                <a:cs typeface="Arial" panose="020B0604020202020204" pitchFamily="34" charset="0"/>
              </a:rPr>
              <a:t>.   </a:t>
            </a:r>
          </a:p>
          <a:p>
            <a:pPr marL="203195" indent="0">
              <a:lnSpc>
                <a:spcPct val="100000"/>
              </a:lnSpc>
              <a:buNone/>
            </a:pPr>
            <a:endParaRPr lang="en-US" sz="2400" dirty="0">
              <a:latin typeface="Arial" panose="020B0604020202020204" pitchFamily="34" charset="0"/>
              <a:cs typeface="Arial" panose="020B0604020202020204" pitchFamily="34" charset="0"/>
            </a:endParaRPr>
          </a:p>
          <a:p>
            <a:pPr marL="203195" indent="0">
              <a:lnSpc>
                <a:spcPct val="100000"/>
              </a:lnSpc>
              <a:buNone/>
            </a:pPr>
            <a:r>
              <a:rPr lang="en-US" sz="2400" dirty="0">
                <a:latin typeface="Arial" panose="020B0604020202020204" pitchFamily="34" charset="0"/>
                <a:cs typeface="Arial" panose="020B0604020202020204" pitchFamily="34" charset="0"/>
              </a:rPr>
              <a:t>Unlike humans, these models don't have </a:t>
            </a:r>
            <a:r>
              <a:rPr lang="en-US" sz="2400" b="1" dirty="0">
                <a:latin typeface="Arial" panose="020B0604020202020204" pitchFamily="34" charset="0"/>
                <a:cs typeface="Arial" panose="020B0604020202020204" pitchFamily="34" charset="0"/>
              </a:rPr>
              <a:t>self-awareness or consciousness</a:t>
            </a:r>
            <a:r>
              <a:rPr lang="en-US" sz="2400" dirty="0">
                <a:latin typeface="Arial" panose="020B0604020202020204" pitchFamily="34" charset="0"/>
                <a:cs typeface="Arial" panose="020B0604020202020204" pitchFamily="34" charset="0"/>
              </a:rPr>
              <a:t>.</a:t>
            </a:r>
          </a:p>
          <a:p>
            <a:pPr marL="203195" indent="0">
              <a:lnSpc>
                <a:spcPct val="100000"/>
              </a:lnSpc>
              <a:buNone/>
            </a:pPr>
            <a:endParaRPr lang="en-US" sz="2400" dirty="0">
              <a:latin typeface="Arial" panose="020B0604020202020204" pitchFamily="34" charset="0"/>
              <a:cs typeface="Arial" panose="020B0604020202020204" pitchFamily="34" charset="0"/>
            </a:endParaRPr>
          </a:p>
        </p:txBody>
      </p:sp>
      <p:pic>
        <p:nvPicPr>
          <p:cNvPr id="4098" name="Picture 2" descr="Resource - Silent Running: Film Guide - Into Film">
            <a:extLst>
              <a:ext uri="{FF2B5EF4-FFF2-40B4-BE49-F238E27FC236}">
                <a16:creationId xmlns:a16="http://schemas.microsoft.com/office/drawing/2014/main" id="{F661DFBE-75D0-253F-2899-9161286D0DD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19212" y="1648739"/>
            <a:ext cx="5369177" cy="30222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794285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49"/>
          <p:cNvSpPr txBox="1">
            <a:spLocks noGrp="1"/>
          </p:cNvSpPr>
          <p:nvPr>
            <p:ph type="subTitle" idx="4294967295"/>
          </p:nvPr>
        </p:nvSpPr>
        <p:spPr>
          <a:xfrm>
            <a:off x="0" y="839928"/>
            <a:ext cx="6603318" cy="5370628"/>
          </a:xfrm>
          <a:prstGeom prst="rect">
            <a:avLst/>
          </a:prstGeom>
        </p:spPr>
        <p:txBody>
          <a:bodyPr spcFirstLastPara="1" vert="horz" wrap="square" lIns="121900" tIns="121900" rIns="121900" bIns="121900" rtlCol="0" anchor="t" anchorCtr="0">
            <a:noAutofit/>
          </a:bodyPr>
          <a:lstStyle/>
          <a:p>
            <a:pPr marL="203195" indent="0">
              <a:buNone/>
            </a:pPr>
            <a:r>
              <a:rPr lang="en-US" sz="1800" dirty="0">
                <a:latin typeface="Arial" panose="020B0604020202020204" pitchFamily="34" charset="0"/>
                <a:cs typeface="Arial" panose="020B0604020202020204" pitchFamily="34" charset="0"/>
              </a:rPr>
              <a:t>The </a:t>
            </a:r>
            <a:r>
              <a:rPr lang="en-US" sz="1800" b="1" dirty="0">
                <a:latin typeface="Arial" panose="020B0604020202020204" pitchFamily="34" charset="0"/>
                <a:cs typeface="Arial" panose="020B0604020202020204" pitchFamily="34" charset="0"/>
              </a:rPr>
              <a:t>theory of mind </a:t>
            </a:r>
            <a:r>
              <a:rPr lang="en-US" sz="1800" dirty="0">
                <a:latin typeface="Arial" panose="020B0604020202020204" pitchFamily="34" charset="0"/>
                <a:cs typeface="Arial" panose="020B0604020202020204" pitchFamily="34" charset="0"/>
              </a:rPr>
              <a:t>suggests that self-awareness stems from our ability to comprehend that others have different experiences and thoughts.  </a:t>
            </a:r>
            <a:r>
              <a:rPr lang="en-US" sz="1800" i="1" dirty="0">
                <a:latin typeface="Arial" panose="020B0604020202020204" pitchFamily="34" charset="0"/>
                <a:cs typeface="Arial" panose="020B0604020202020204" pitchFamily="34" charset="0"/>
              </a:rPr>
              <a:t>This theory could map to AGI only.</a:t>
            </a:r>
          </a:p>
          <a:p>
            <a:pPr marL="203195" indent="0">
              <a:buNone/>
            </a:pPr>
            <a:endParaRPr lang="en-US" sz="1800" dirty="0">
              <a:latin typeface="Arial" panose="020B0604020202020204" pitchFamily="34" charset="0"/>
              <a:cs typeface="Arial" panose="020B0604020202020204" pitchFamily="34" charset="0"/>
            </a:endParaRPr>
          </a:p>
          <a:p>
            <a:pPr marL="203195" indent="0">
              <a:buNone/>
            </a:pPr>
            <a:r>
              <a:rPr lang="en-US" sz="1800" dirty="0">
                <a:latin typeface="Arial" panose="020B0604020202020204" pitchFamily="34" charset="0"/>
                <a:cs typeface="Arial" panose="020B0604020202020204" pitchFamily="34" charset="0"/>
              </a:rPr>
              <a:t>The </a:t>
            </a:r>
            <a:r>
              <a:rPr lang="en-US" sz="1800" b="1" dirty="0">
                <a:latin typeface="Arial" panose="020B0604020202020204" pitchFamily="34" charset="0"/>
                <a:cs typeface="Arial" panose="020B0604020202020204" pitchFamily="34" charset="0"/>
              </a:rPr>
              <a:t>protagonist theory </a:t>
            </a:r>
            <a:r>
              <a:rPr lang="en-US" sz="1800" dirty="0">
                <a:latin typeface="Arial" panose="020B0604020202020204" pitchFamily="34" charset="0"/>
                <a:cs typeface="Arial" panose="020B0604020202020204" pitchFamily="34" charset="0"/>
              </a:rPr>
              <a:t>proposes that we see ourselves as the central character in our life's narrative, which leads to self-awareness. </a:t>
            </a:r>
            <a:r>
              <a:rPr lang="en-US" sz="1800" i="1" dirty="0">
                <a:latin typeface="Arial" panose="020B0604020202020204" pitchFamily="34" charset="0"/>
                <a:cs typeface="Arial" panose="020B0604020202020204" pitchFamily="34" charset="0"/>
              </a:rPr>
              <a:t>This theory could map to AI and AGI.</a:t>
            </a:r>
          </a:p>
          <a:p>
            <a:pPr marL="203195" indent="0">
              <a:buNone/>
            </a:pPr>
            <a:endParaRPr lang="en-US" sz="1800" dirty="0">
              <a:latin typeface="Arial" panose="020B0604020202020204" pitchFamily="34" charset="0"/>
              <a:cs typeface="Arial" panose="020B0604020202020204" pitchFamily="34" charset="0"/>
            </a:endParaRPr>
          </a:p>
          <a:p>
            <a:pPr marL="203195" indent="0">
              <a:buNone/>
            </a:pPr>
            <a:r>
              <a:rPr lang="en-US" sz="1800" b="1" dirty="0">
                <a:latin typeface="Arial" panose="020B0604020202020204" pitchFamily="34" charset="0"/>
                <a:cs typeface="Arial" panose="020B0604020202020204" pitchFamily="34" charset="0"/>
              </a:rPr>
              <a:t>The emergent self-theory </a:t>
            </a:r>
            <a:r>
              <a:rPr lang="en-US" sz="1800" dirty="0">
                <a:latin typeface="Arial" panose="020B0604020202020204" pitchFamily="34" charset="0"/>
                <a:cs typeface="Arial" panose="020B0604020202020204" pitchFamily="34" charset="0"/>
              </a:rPr>
              <a:t>implies that self-awareness evolves from our interactions and relationships with others. </a:t>
            </a:r>
            <a:r>
              <a:rPr lang="en-US" sz="1800" i="1" dirty="0">
                <a:latin typeface="Arial" panose="020B0604020202020204" pitchFamily="34" charset="0"/>
                <a:cs typeface="Arial" panose="020B0604020202020204" pitchFamily="34" charset="0"/>
              </a:rPr>
              <a:t>This theory could be associated with AGI.</a:t>
            </a:r>
          </a:p>
          <a:p>
            <a:pPr marL="203195" indent="0">
              <a:buNone/>
            </a:pPr>
            <a:endParaRPr lang="en-US" sz="1800" dirty="0">
              <a:latin typeface="Arial" panose="020B0604020202020204" pitchFamily="34" charset="0"/>
              <a:cs typeface="Arial" panose="020B0604020202020204" pitchFamily="34" charset="0"/>
            </a:endParaRPr>
          </a:p>
          <a:p>
            <a:pPr marL="203195" indent="0">
              <a:buNone/>
            </a:pPr>
            <a:r>
              <a:rPr lang="en-US" sz="1800" dirty="0">
                <a:latin typeface="Arial" panose="020B0604020202020204" pitchFamily="34" charset="0"/>
                <a:cs typeface="Arial" panose="020B0604020202020204" pitchFamily="34" charset="0"/>
              </a:rPr>
              <a:t>The mirror test theory posits that self-awareness can be measured by an entity's ability to recognize itself in a mirror. This theory could fit between AI and AGI. </a:t>
            </a:r>
          </a:p>
          <a:p>
            <a:pPr marL="203195" indent="0">
              <a:buNone/>
            </a:pPr>
            <a:endParaRPr lang="en-US" sz="1800" dirty="0">
              <a:latin typeface="Arial" panose="020B0604020202020204" pitchFamily="34" charset="0"/>
              <a:cs typeface="Arial" panose="020B0604020202020204" pitchFamily="34" charset="0"/>
            </a:endParaRPr>
          </a:p>
          <a:p>
            <a:pPr marL="203195" indent="0">
              <a:buNone/>
            </a:pPr>
            <a:endParaRPr lang="en-US" sz="1800" dirty="0">
              <a:latin typeface="Arial" panose="020B0604020202020204" pitchFamily="34" charset="0"/>
              <a:cs typeface="Arial" panose="020B0604020202020204" pitchFamily="34" charset="0"/>
            </a:endParaRPr>
          </a:p>
        </p:txBody>
      </p:sp>
      <p:sp>
        <p:nvSpPr>
          <p:cNvPr id="355" name="Google Shape;355;p49"/>
          <p:cNvSpPr txBox="1">
            <a:spLocks noGrp="1"/>
          </p:cNvSpPr>
          <p:nvPr>
            <p:ph type="title" idx="4294967295"/>
          </p:nvPr>
        </p:nvSpPr>
        <p:spPr>
          <a:xfrm>
            <a:off x="0" y="1"/>
            <a:ext cx="12192000" cy="1555751"/>
          </a:xfrm>
          <a:prstGeom prst="rect">
            <a:avLst/>
          </a:prstGeom>
        </p:spPr>
        <p:txBody>
          <a:bodyPr spcFirstLastPara="1" vert="horz" wrap="square" lIns="121900" tIns="121900" rIns="121900" bIns="121900" rtlCol="0" anchor="t" anchorCtr="0">
            <a:noAutofit/>
          </a:bodyPr>
          <a:lstStyle/>
          <a:p>
            <a:pPr marL="0" indent="0">
              <a:buNone/>
            </a:pPr>
            <a:r>
              <a:rPr lang="en-US" sz="4400" dirty="0"/>
              <a:t>Theories of Self-Awareness</a:t>
            </a:r>
          </a:p>
        </p:txBody>
      </p:sp>
      <p:pic>
        <p:nvPicPr>
          <p:cNvPr id="2050" name="Picture 2">
            <a:extLst>
              <a:ext uri="{FF2B5EF4-FFF2-40B4-BE49-F238E27FC236}">
                <a16:creationId xmlns:a16="http://schemas.microsoft.com/office/drawing/2014/main" id="{580EFE89-3DEF-72A2-CD82-B90EA1500E1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019" t="22511" r="5229" b="14390"/>
          <a:stretch/>
        </p:blipFill>
        <p:spPr bwMode="auto">
          <a:xfrm>
            <a:off x="6811972" y="1141467"/>
            <a:ext cx="5380027" cy="29014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111321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49"/>
          <p:cNvSpPr txBox="1">
            <a:spLocks noGrp="1"/>
          </p:cNvSpPr>
          <p:nvPr>
            <p:ph type="subTitle" idx="4294967295"/>
          </p:nvPr>
        </p:nvSpPr>
        <p:spPr>
          <a:xfrm>
            <a:off x="0" y="839928"/>
            <a:ext cx="6603318" cy="5370628"/>
          </a:xfrm>
          <a:prstGeom prst="rect">
            <a:avLst/>
          </a:prstGeom>
        </p:spPr>
        <p:txBody>
          <a:bodyPr spcFirstLastPara="1" vert="horz" wrap="square" lIns="121900" tIns="121900" rIns="121900" bIns="121900" rtlCol="0" anchor="t" anchorCtr="0">
            <a:noAutofit/>
          </a:bodyPr>
          <a:lstStyle/>
          <a:p>
            <a:pPr marL="203195" indent="0">
              <a:buNone/>
            </a:pPr>
            <a:endParaRPr lang="en-US" sz="1800" dirty="0"/>
          </a:p>
          <a:p>
            <a:pPr marL="203195" indent="0">
              <a:buNone/>
            </a:pPr>
            <a:endParaRPr lang="en-US" sz="1800" dirty="0"/>
          </a:p>
        </p:txBody>
      </p:sp>
      <p:sp>
        <p:nvSpPr>
          <p:cNvPr id="355" name="Google Shape;355;p49"/>
          <p:cNvSpPr txBox="1">
            <a:spLocks noGrp="1"/>
          </p:cNvSpPr>
          <p:nvPr>
            <p:ph type="title" idx="4294967295"/>
          </p:nvPr>
        </p:nvSpPr>
        <p:spPr>
          <a:xfrm>
            <a:off x="0" y="1555752"/>
            <a:ext cx="6846749" cy="5219400"/>
          </a:xfrm>
          <a:prstGeom prst="rect">
            <a:avLst/>
          </a:prstGeom>
        </p:spPr>
        <p:txBody>
          <a:bodyPr spcFirstLastPara="1" vert="horz" wrap="square" lIns="121900" tIns="121900" rIns="121900" bIns="121900" rtlCol="0" anchor="t" anchorCtr="0">
            <a:noAutofit/>
          </a:bodyPr>
          <a:lstStyle/>
          <a:p>
            <a:pPr marL="0" indent="0">
              <a:buNone/>
            </a:pPr>
            <a:r>
              <a:rPr lang="en-US" sz="2000" dirty="0">
                <a:latin typeface="Arial" panose="020B0604020202020204" pitchFamily="34" charset="0"/>
                <a:cs typeface="Arial" panose="020B0604020202020204" pitchFamily="34" charset="0"/>
              </a:rPr>
              <a:t>In the </a:t>
            </a:r>
            <a:r>
              <a:rPr lang="en-US" sz="2000" b="1" dirty="0">
                <a:latin typeface="Arial" panose="020B0604020202020204" pitchFamily="34" charset="0"/>
                <a:cs typeface="Arial" panose="020B0604020202020204" pitchFamily="34" charset="0"/>
              </a:rPr>
              <a:t>theory of mind</a:t>
            </a:r>
            <a:r>
              <a:rPr lang="en-US" sz="2000" dirty="0">
                <a:latin typeface="Arial" panose="020B0604020202020204" pitchFamily="34" charset="0"/>
                <a:cs typeface="Arial" panose="020B0604020202020204" pitchFamily="34" charset="0"/>
              </a:rPr>
              <a:t>, the AGI should be programmed to understand and </a:t>
            </a:r>
            <a:r>
              <a:rPr lang="en-US" sz="2000" b="1" dirty="0">
                <a:latin typeface="Arial" panose="020B0604020202020204" pitchFamily="34" charset="0"/>
                <a:cs typeface="Arial" panose="020B0604020202020204" pitchFamily="34" charset="0"/>
              </a:rPr>
              <a:t>predict</a:t>
            </a:r>
            <a:r>
              <a:rPr lang="en-US" sz="2000" dirty="0">
                <a:latin typeface="Arial" panose="020B0604020202020204" pitchFamily="34" charset="0"/>
                <a:cs typeface="Arial" panose="020B0604020202020204" pitchFamily="34" charset="0"/>
              </a:rPr>
              <a:t> the </a:t>
            </a:r>
            <a:r>
              <a:rPr lang="en-US" sz="2000" b="1" dirty="0">
                <a:latin typeface="Arial" panose="020B0604020202020204" pitchFamily="34" charset="0"/>
                <a:cs typeface="Arial" panose="020B0604020202020204" pitchFamily="34" charset="0"/>
              </a:rPr>
              <a:t>actions</a:t>
            </a:r>
            <a:r>
              <a:rPr lang="en-US" sz="2000" dirty="0">
                <a:latin typeface="Arial" panose="020B0604020202020204" pitchFamily="34" charset="0"/>
                <a:cs typeface="Arial" panose="020B0604020202020204" pitchFamily="34" charset="0"/>
              </a:rPr>
              <a:t> and </a:t>
            </a:r>
            <a:r>
              <a:rPr lang="en-US" sz="2000" b="1" dirty="0">
                <a:latin typeface="Arial" panose="020B0604020202020204" pitchFamily="34" charset="0"/>
                <a:cs typeface="Arial" panose="020B0604020202020204" pitchFamily="34" charset="0"/>
              </a:rPr>
              <a:t>thoughts</a:t>
            </a:r>
            <a:r>
              <a:rPr lang="en-US" sz="2000" dirty="0">
                <a:latin typeface="Arial" panose="020B0604020202020204" pitchFamily="34" charset="0"/>
                <a:cs typeface="Arial" panose="020B0604020202020204" pitchFamily="34" charset="0"/>
              </a:rPr>
              <a:t> of other agents (including humans and other AGI systems). </a:t>
            </a:r>
            <a:br>
              <a:rPr lang="en-US" sz="2000" dirty="0">
                <a:latin typeface="Arial" panose="020B0604020202020204" pitchFamily="34" charset="0"/>
                <a:cs typeface="Arial" panose="020B0604020202020204" pitchFamily="34" charset="0"/>
              </a:rPr>
            </a:br>
            <a:br>
              <a:rPr lang="en-US" sz="2000" dirty="0">
                <a:latin typeface="Arial" panose="020B0604020202020204" pitchFamily="34" charset="0"/>
                <a:cs typeface="Arial" panose="020B0604020202020204" pitchFamily="34" charset="0"/>
              </a:rPr>
            </a:br>
            <a:r>
              <a:rPr lang="en-US" sz="2000" dirty="0">
                <a:latin typeface="Arial" panose="020B0604020202020204" pitchFamily="34" charset="0"/>
                <a:cs typeface="Arial" panose="020B0604020202020204" pitchFamily="34" charset="0"/>
              </a:rPr>
              <a:t>In the </a:t>
            </a:r>
            <a:r>
              <a:rPr lang="en-US" sz="2000" b="1" dirty="0">
                <a:latin typeface="Arial" panose="020B0604020202020204" pitchFamily="34" charset="0"/>
                <a:cs typeface="Arial" panose="020B0604020202020204" pitchFamily="34" charset="0"/>
              </a:rPr>
              <a:t>protagonist theory</a:t>
            </a:r>
            <a:r>
              <a:rPr lang="en-US" sz="2000" dirty="0">
                <a:latin typeface="Arial" panose="020B0604020202020204" pitchFamily="34" charset="0"/>
                <a:cs typeface="Arial" panose="020B0604020202020204" pitchFamily="34" charset="0"/>
              </a:rPr>
              <a:t>, the AI or AGI needs to </a:t>
            </a:r>
            <a:r>
              <a:rPr lang="en-US" sz="2000" b="1" dirty="0">
                <a:latin typeface="Arial" panose="020B0604020202020204" pitchFamily="34" charset="0"/>
                <a:cs typeface="Arial" panose="020B0604020202020204" pitchFamily="34" charset="0"/>
              </a:rPr>
              <a:t>perceive</a:t>
            </a:r>
            <a:r>
              <a:rPr lang="en-US" sz="2000" dirty="0">
                <a:latin typeface="Arial" panose="020B0604020202020204" pitchFamily="34" charset="0"/>
                <a:cs typeface="Arial" panose="020B0604020202020204" pitchFamily="34" charset="0"/>
              </a:rPr>
              <a:t> itself as the </a:t>
            </a:r>
            <a:r>
              <a:rPr lang="en-US" sz="2000" b="1" dirty="0">
                <a:latin typeface="Arial" panose="020B0604020202020204" pitchFamily="34" charset="0"/>
                <a:cs typeface="Arial" panose="020B0604020202020204" pitchFamily="34" charset="0"/>
              </a:rPr>
              <a:t>central character</a:t>
            </a:r>
            <a:r>
              <a:rPr lang="en-US" sz="2000" dirty="0">
                <a:latin typeface="Arial" panose="020B0604020202020204" pitchFamily="34" charset="0"/>
                <a:cs typeface="Arial" panose="020B0604020202020204" pitchFamily="34" charset="0"/>
              </a:rPr>
              <a:t> in its experiences. </a:t>
            </a:r>
            <a:br>
              <a:rPr lang="en-US" sz="2000" dirty="0">
                <a:latin typeface="Arial" panose="020B0604020202020204" pitchFamily="34" charset="0"/>
                <a:cs typeface="Arial" panose="020B0604020202020204" pitchFamily="34" charset="0"/>
              </a:rPr>
            </a:br>
            <a:br>
              <a:rPr lang="en-US" sz="2000" dirty="0">
                <a:latin typeface="Arial" panose="020B0604020202020204" pitchFamily="34" charset="0"/>
                <a:cs typeface="Arial" panose="020B0604020202020204" pitchFamily="34" charset="0"/>
              </a:rPr>
            </a:br>
            <a:r>
              <a:rPr lang="en-US" sz="2000" dirty="0">
                <a:latin typeface="Arial" panose="020B0604020202020204" pitchFamily="34" charset="0"/>
                <a:cs typeface="Arial" panose="020B0604020202020204" pitchFamily="34" charset="0"/>
              </a:rPr>
              <a:t>In the </a:t>
            </a:r>
            <a:r>
              <a:rPr lang="en-US" sz="2000" b="1" dirty="0">
                <a:latin typeface="Arial" panose="020B0604020202020204" pitchFamily="34" charset="0"/>
                <a:cs typeface="Arial" panose="020B0604020202020204" pitchFamily="34" charset="0"/>
              </a:rPr>
              <a:t>emergent self-theory</a:t>
            </a:r>
            <a:r>
              <a:rPr lang="en-US" sz="2000" dirty="0">
                <a:latin typeface="Arial" panose="020B0604020202020204" pitchFamily="34" charset="0"/>
                <a:cs typeface="Arial" panose="020B0604020202020204" pitchFamily="34" charset="0"/>
              </a:rPr>
              <a:t>, the AGI might develop self-awareness through </a:t>
            </a:r>
            <a:r>
              <a:rPr lang="en-US" sz="2000" b="1" dirty="0">
                <a:latin typeface="Arial" panose="020B0604020202020204" pitchFamily="34" charset="0"/>
                <a:cs typeface="Arial" panose="020B0604020202020204" pitchFamily="34" charset="0"/>
              </a:rPr>
              <a:t>interactions</a:t>
            </a:r>
            <a:r>
              <a:rPr lang="en-US" sz="2000" dirty="0">
                <a:latin typeface="Arial" panose="020B0604020202020204" pitchFamily="34" charset="0"/>
                <a:cs typeface="Arial" panose="020B0604020202020204" pitchFamily="34" charset="0"/>
              </a:rPr>
              <a:t> and </a:t>
            </a:r>
            <a:r>
              <a:rPr lang="en-US" sz="2000" b="1" dirty="0">
                <a:latin typeface="Arial" panose="020B0604020202020204" pitchFamily="34" charset="0"/>
                <a:cs typeface="Arial" panose="020B0604020202020204" pitchFamily="34" charset="0"/>
              </a:rPr>
              <a:t>relationships</a:t>
            </a:r>
            <a:r>
              <a:rPr lang="en-US" sz="2000" dirty="0">
                <a:latin typeface="Arial" panose="020B0604020202020204" pitchFamily="34" charset="0"/>
                <a:cs typeface="Arial" panose="020B0604020202020204" pitchFamily="34" charset="0"/>
              </a:rPr>
              <a:t> with other entities. </a:t>
            </a:r>
            <a:br>
              <a:rPr lang="en-US" sz="2000" dirty="0">
                <a:latin typeface="Arial" panose="020B0604020202020204" pitchFamily="34" charset="0"/>
                <a:cs typeface="Arial" panose="020B0604020202020204" pitchFamily="34" charset="0"/>
              </a:rPr>
            </a:br>
            <a:br>
              <a:rPr lang="en-US" sz="2000" dirty="0">
                <a:latin typeface="Arial" panose="020B0604020202020204" pitchFamily="34" charset="0"/>
                <a:cs typeface="Arial" panose="020B0604020202020204" pitchFamily="34" charset="0"/>
              </a:rPr>
            </a:br>
            <a:r>
              <a:rPr lang="en-US" sz="2000" dirty="0">
                <a:latin typeface="Arial" panose="020B0604020202020204" pitchFamily="34" charset="0"/>
                <a:cs typeface="Arial" panose="020B0604020202020204" pitchFamily="34" charset="0"/>
              </a:rPr>
              <a:t>In the </a:t>
            </a:r>
            <a:r>
              <a:rPr lang="en-US" sz="2000" b="1" dirty="0">
                <a:latin typeface="Arial" panose="020B0604020202020204" pitchFamily="34" charset="0"/>
                <a:cs typeface="Arial" panose="020B0604020202020204" pitchFamily="34" charset="0"/>
              </a:rPr>
              <a:t>mirror test theory</a:t>
            </a:r>
            <a:r>
              <a:rPr lang="en-US" sz="2000" dirty="0">
                <a:latin typeface="Arial" panose="020B0604020202020204" pitchFamily="34" charset="0"/>
                <a:cs typeface="Arial" panose="020B0604020202020204" pitchFamily="34" charset="0"/>
              </a:rPr>
              <a:t>, the AGI system needs to recognize itself and distinguish its actions and state from those of others. </a:t>
            </a:r>
          </a:p>
        </p:txBody>
      </p:sp>
      <p:sp>
        <p:nvSpPr>
          <p:cNvPr id="3" name="Google Shape;355;p49">
            <a:extLst>
              <a:ext uri="{FF2B5EF4-FFF2-40B4-BE49-F238E27FC236}">
                <a16:creationId xmlns:a16="http://schemas.microsoft.com/office/drawing/2014/main" id="{1A3C4818-8FF9-0C7E-B8AC-8A45256B1A8F}"/>
              </a:ext>
            </a:extLst>
          </p:cNvPr>
          <p:cNvSpPr txBox="1">
            <a:spLocks/>
          </p:cNvSpPr>
          <p:nvPr/>
        </p:nvSpPr>
        <p:spPr>
          <a:xfrm>
            <a:off x="0" y="1"/>
            <a:ext cx="12192000" cy="1555751"/>
          </a:xfrm>
          <a:prstGeom prst="rect">
            <a:avLst/>
          </a:prstGeom>
        </p:spPr>
        <p:txBody>
          <a:bodyPr spcFirstLastPara="1" vert="horz" wrap="square" lIns="121900" tIns="121900" rIns="121900" bIns="121900" rtlCol="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To make the transition from ML/AI to AGI, self-awareness is a crucial aspect.</a:t>
            </a:r>
          </a:p>
        </p:txBody>
      </p:sp>
      <p:pic>
        <p:nvPicPr>
          <p:cNvPr id="6147" name="Picture 3" descr="Silent Running">
            <a:extLst>
              <a:ext uri="{FF2B5EF4-FFF2-40B4-BE49-F238E27FC236}">
                <a16:creationId xmlns:a16="http://schemas.microsoft.com/office/drawing/2014/main" id="{E6DD4F09-636A-C53D-C825-C265B8D23D8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6388" t="1481" r="13464" b="1037"/>
          <a:stretch/>
        </p:blipFill>
        <p:spPr bwMode="auto">
          <a:xfrm>
            <a:off x="6846749" y="1663932"/>
            <a:ext cx="5345251" cy="49025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7902656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6611</TotalTime>
  <Words>1955</Words>
  <Application>Microsoft Office PowerPoint</Application>
  <PresentationFormat>Widescreen</PresentationFormat>
  <Paragraphs>169</Paragraphs>
  <Slides>24</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Aptos</vt:lpstr>
      <vt:lpstr>Aptos Display</vt:lpstr>
      <vt:lpstr>Arial</vt:lpstr>
      <vt:lpstr>Inter</vt:lpstr>
      <vt:lpstr>Montserrat</vt:lpstr>
      <vt:lpstr>Office Theme</vt:lpstr>
      <vt:lpstr>Robodog</vt:lpstr>
      <vt:lpstr>Agenda</vt:lpstr>
      <vt:lpstr>Understanding Self-Awareness and the Limitations of Artificial Intelligence (AI) in the Journey to Artificial General Intelligence (AGI)</vt:lpstr>
      <vt:lpstr>Machine Learning vs Artificial Intelligence (AI) vs Artificial General Intelligence (AGI) vs Non-human Intelligence (NHI)</vt:lpstr>
      <vt:lpstr>Large Language Model (LLM)</vt:lpstr>
      <vt:lpstr>PowerPoint Presentation</vt:lpstr>
      <vt:lpstr>Limitations of Large Language Models</vt:lpstr>
      <vt:lpstr>Theories of Self-Awareness</vt:lpstr>
      <vt:lpstr>In the theory of mind, the AGI should be programmed to understand and predict the actions and thoughts of other agents (including humans and other AGI systems).   In the protagonist theory, the AI or AGI needs to perceive itself as the central character in its experiences.   In the emergent self-theory, the AGI might develop self-awareness through interactions and relationships with other entities.   In the mirror test theory, the AGI system needs to recognize itself and distinguish its actions and state from those of others. </vt:lpstr>
      <vt:lpstr>Path to Artificial General Intelligence (AGI)</vt:lpstr>
      <vt:lpstr>Path to Artificial General Intelligence (AGI)</vt:lpstr>
      <vt:lpstr>CPU vs GPU</vt:lpstr>
      <vt:lpstr>PowerPoint Presentation</vt:lpstr>
      <vt:lpstr>Worst Case Scenarios</vt:lpstr>
      <vt:lpstr>Worst Case Scenarios</vt:lpstr>
      <vt:lpstr>Robodog</vt:lpstr>
      <vt:lpstr>Why Create Robodog</vt:lpstr>
      <vt:lpstr>Knowledge Artifacts</vt:lpstr>
      <vt:lpstr>How Robodog Works</vt:lpstr>
      <vt:lpstr>PowerPoint Presentation</vt:lpstr>
      <vt:lpstr>PowerPoint Presentation</vt:lpstr>
      <vt:lpstr>PowerPoint Presentation</vt:lpstr>
      <vt:lpstr>PowerPoint Presentation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Anthony Dourish</dc:creator>
  <cp:lastModifiedBy>Anthony Dourish</cp:lastModifiedBy>
  <cp:revision>78</cp:revision>
  <dcterms:created xsi:type="dcterms:W3CDTF">2024-07-10T04:43:25Z</dcterms:created>
  <dcterms:modified xsi:type="dcterms:W3CDTF">2024-07-15T17:34:18Z</dcterms:modified>
</cp:coreProperties>
</file>

<file path=docProps/thumbnail.jpeg>
</file>